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57" r:id="rId4"/>
    <p:sldId id="260" r:id="rId5"/>
    <p:sldId id="258" r:id="rId6"/>
    <p:sldId id="262" r:id="rId7"/>
    <p:sldId id="264" r:id="rId8"/>
    <p:sldId id="267" r:id="rId9"/>
    <p:sldId id="265" r:id="rId10"/>
    <p:sldId id="268" r:id="rId11"/>
    <p:sldId id="269"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D8B9E"/>
    <a:srgbClr val="A8CF39"/>
    <a:srgbClr val="FD81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888"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6C619-1514-674F-92DE-BCE9D137B553}" type="datetimeFigureOut">
              <a:rPr lang="en-US" smtClean="0"/>
              <a:t>5/8/2015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065B7-926F-C64A-8BC1-50B4ACB28CAD}" type="slidenum">
              <a:rPr lang="en-US" smtClean="0"/>
              <a:t>‹#›</a:t>
            </a:fld>
            <a:endParaRPr lang="en-US"/>
          </a:p>
        </p:txBody>
      </p:sp>
    </p:spTree>
    <p:extLst>
      <p:ext uri="{BB962C8B-B14F-4D97-AF65-F5344CB8AC3E}">
        <p14:creationId xmlns:p14="http://schemas.microsoft.com/office/powerpoint/2010/main" val="165940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Theme of 2015</a:t>
            </a:r>
            <a:r>
              <a:rPr lang="en-US" baseline="0" dirty="0" smtClean="0"/>
              <a:t> Viva World Weekend of Prayer ‘I am with you always’ (Matthew 28:20)</a:t>
            </a:r>
            <a:endParaRPr lang="en-US" dirty="0"/>
          </a:p>
        </p:txBody>
      </p:sp>
      <p:sp>
        <p:nvSpPr>
          <p:cNvPr id="4" name="Slide Number Placeholder 3"/>
          <p:cNvSpPr>
            <a:spLocks noGrp="1"/>
          </p:cNvSpPr>
          <p:nvPr>
            <p:ph type="sldNum" sz="quarter" idx="10"/>
          </p:nvPr>
        </p:nvSpPr>
        <p:spPr/>
        <p:txBody>
          <a:bodyPr/>
          <a:lstStyle/>
          <a:p>
            <a:fld id="{99A065B7-926F-C64A-8BC1-50B4ACB28CAD}" type="slidenum">
              <a:rPr lang="en-US" smtClean="0"/>
              <a:t>1</a:t>
            </a:fld>
            <a:endParaRPr lang="en-US"/>
          </a:p>
        </p:txBody>
      </p:sp>
    </p:spTree>
    <p:extLst>
      <p:ext uri="{BB962C8B-B14F-4D97-AF65-F5344CB8AC3E}">
        <p14:creationId xmlns:p14="http://schemas.microsoft.com/office/powerpoint/2010/main" val="34807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99A065B7-926F-C64A-8BC1-50B4ACB28CAD}" type="slidenum">
              <a:rPr lang="en-US" smtClean="0"/>
              <a:t>3</a:t>
            </a:fld>
            <a:endParaRPr lang="en-US"/>
          </a:p>
        </p:txBody>
      </p:sp>
    </p:spTree>
    <p:extLst>
      <p:ext uri="{BB962C8B-B14F-4D97-AF65-F5344CB8AC3E}">
        <p14:creationId xmlns:p14="http://schemas.microsoft.com/office/powerpoint/2010/main" val="151222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A065B7-926F-C64A-8BC1-50B4ACB28CAD}" type="slidenum">
              <a:rPr lang="en-US" smtClean="0"/>
              <a:t>4</a:t>
            </a:fld>
            <a:endParaRPr lang="en-US"/>
          </a:p>
        </p:txBody>
      </p:sp>
    </p:spTree>
    <p:extLst>
      <p:ext uri="{BB962C8B-B14F-4D97-AF65-F5344CB8AC3E}">
        <p14:creationId xmlns:p14="http://schemas.microsoft.com/office/powerpoint/2010/main" val="327124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4E07A2A-90EE-5D4F-AE87-3FA7E45EB71A}"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132218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E07A2A-90EE-5D4F-AE87-3FA7E45EB71A}"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52127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E07A2A-90EE-5D4F-AE87-3FA7E45EB71A}"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345330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E07A2A-90EE-5D4F-AE87-3FA7E45EB71A}"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32908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4E07A2A-90EE-5D4F-AE87-3FA7E45EB71A}"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384075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4E07A2A-90EE-5D4F-AE87-3FA7E45EB71A}"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73923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4E07A2A-90EE-5D4F-AE87-3FA7E45EB71A}" type="datetimeFigureOut">
              <a:rPr lang="en-US" smtClean="0"/>
              <a:t>5/8/2015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117489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4E07A2A-90EE-5D4F-AE87-3FA7E45EB71A}" type="datetimeFigureOut">
              <a:rPr lang="en-US" smtClean="0"/>
              <a:t>5/8/2015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62059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07A2A-90EE-5D4F-AE87-3FA7E45EB71A}" type="datetimeFigureOut">
              <a:rPr lang="en-US" smtClean="0"/>
              <a:t>5/8/2015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234623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4E07A2A-90EE-5D4F-AE87-3FA7E45EB71A}"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341748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4E07A2A-90EE-5D4F-AE87-3FA7E45EB71A}"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E7BAD-20EB-6C48-B199-61D460651168}" type="slidenum">
              <a:rPr lang="en-US" smtClean="0"/>
              <a:t>‹#›</a:t>
            </a:fld>
            <a:endParaRPr lang="en-US"/>
          </a:p>
        </p:txBody>
      </p:sp>
    </p:spTree>
    <p:extLst>
      <p:ext uri="{BB962C8B-B14F-4D97-AF65-F5344CB8AC3E}">
        <p14:creationId xmlns:p14="http://schemas.microsoft.com/office/powerpoint/2010/main" val="353533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07A2A-90EE-5D4F-AE87-3FA7E45EB71A}" type="datetimeFigureOut">
              <a:rPr lang="en-US" smtClean="0"/>
              <a:t>5/8/2015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E7BAD-20EB-6C48-B199-61D460651168}" type="slidenum">
              <a:rPr lang="en-US" smtClean="0"/>
              <a:t>‹#›</a:t>
            </a:fld>
            <a:endParaRPr lang="en-US"/>
          </a:p>
        </p:txBody>
      </p:sp>
    </p:spTree>
    <p:extLst>
      <p:ext uri="{BB962C8B-B14F-4D97-AF65-F5344CB8AC3E}">
        <p14:creationId xmlns:p14="http://schemas.microsoft.com/office/powerpoint/2010/main" val="348695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8CF39">
            <a:alpha val="50000"/>
          </a:srgbClr>
        </a:solidFill>
        <a:effectLst/>
      </p:bgPr>
    </p:bg>
    <p:spTree>
      <p:nvGrpSpPr>
        <p:cNvPr id="1" name=""/>
        <p:cNvGrpSpPr/>
        <p:nvPr/>
      </p:nvGrpSpPr>
      <p:grpSpPr>
        <a:xfrm>
          <a:off x="0" y="0"/>
          <a:ext cx="0" cy="0"/>
          <a:chOff x="0" y="0"/>
          <a:chExt cx="0" cy="0"/>
        </a:xfrm>
      </p:grpSpPr>
      <p:pic>
        <p:nvPicPr>
          <p:cNvPr id="6" name="Picture 5" descr="Webpage main ima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9000" y="965200"/>
            <a:ext cx="7366000" cy="4927600"/>
          </a:xfrm>
          <a:prstGeom prst="rect">
            <a:avLst/>
          </a:prstGeom>
        </p:spPr>
      </p:pic>
      <p:pic>
        <p:nvPicPr>
          <p:cNvPr id="7" name="Picture 6" descr="POWERED BY Viv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070" y="5878100"/>
            <a:ext cx="1803288" cy="979900"/>
          </a:xfrm>
          <a:prstGeom prst="rect">
            <a:avLst/>
          </a:prstGeom>
        </p:spPr>
      </p:pic>
    </p:spTree>
    <p:extLst>
      <p:ext uri="{BB962C8B-B14F-4D97-AF65-F5344CB8AC3E}">
        <p14:creationId xmlns:p14="http://schemas.microsoft.com/office/powerpoint/2010/main" val="1162478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1808"/>
            <a:ext cx="8229600" cy="3348391"/>
          </a:xfrm>
        </p:spPr>
        <p:txBody>
          <a:bodyPr>
            <a:normAutofit/>
          </a:bodyPr>
          <a:lstStyle/>
          <a:p>
            <a:pPr marL="0" indent="0">
              <a:buNone/>
            </a:pPr>
            <a:r>
              <a:rPr lang="en-GB" sz="2800" dirty="0" smtClean="0">
                <a:solidFill>
                  <a:srgbClr val="000000"/>
                </a:solidFill>
                <a:latin typeface="Gill Sans MT"/>
                <a:cs typeface="Gill Sans MT"/>
              </a:rPr>
              <a:t>We </a:t>
            </a:r>
            <a:r>
              <a:rPr lang="en-GB" sz="2800" dirty="0">
                <a:solidFill>
                  <a:srgbClr val="000000"/>
                </a:solidFill>
                <a:latin typeface="Gill Sans MT"/>
                <a:cs typeface="Gill Sans MT"/>
              </a:rPr>
              <a:t>pray that, through the power of your Holy Spirit, we would be your hands and feet, showing love in action, shaping communities of joy and hope, and committed to inspiring lasting change in children’s lives.</a:t>
            </a:r>
          </a:p>
          <a:p>
            <a:pPr marL="0" indent="0">
              <a:buNone/>
            </a:pPr>
            <a:r>
              <a:rPr lang="en-GB" dirty="0">
                <a:solidFill>
                  <a:srgbClr val="000000"/>
                </a:solidFill>
                <a:latin typeface="Gill Sans MT"/>
                <a:cs typeface="Gill Sans MT"/>
              </a:rPr>
              <a:t> </a:t>
            </a:r>
          </a:p>
          <a:p>
            <a:pPr marL="0" indent="0">
              <a:buNone/>
            </a:pPr>
            <a:r>
              <a:rPr lang="en-GB" sz="2800" b="1" dirty="0">
                <a:solidFill>
                  <a:srgbClr val="000000"/>
                </a:solidFill>
                <a:latin typeface="Gill Sans MT"/>
                <a:cs typeface="Gill Sans MT"/>
              </a:rPr>
              <a:t>In your name we ask this</a:t>
            </a:r>
            <a:r>
              <a:rPr lang="en-GB" sz="2800" b="1" dirty="0" smtClean="0">
                <a:solidFill>
                  <a:srgbClr val="000000"/>
                </a:solidFill>
                <a:latin typeface="Gill Sans MT"/>
                <a:cs typeface="Gill Sans MT"/>
              </a:rPr>
              <a:t>.    </a:t>
            </a:r>
            <a:r>
              <a:rPr lang="en-GB" sz="2800" b="1" dirty="0">
                <a:solidFill>
                  <a:srgbClr val="000000"/>
                </a:solidFill>
                <a:latin typeface="Gill Sans MT"/>
                <a:cs typeface="Gill Sans MT"/>
              </a:rPr>
              <a:t>Amen.</a:t>
            </a:r>
            <a:endParaRPr lang="en-GB" sz="2800" dirty="0">
              <a:solidFill>
                <a:srgbClr val="000000"/>
              </a:solidFill>
              <a:latin typeface="Gill Sans MT"/>
              <a:cs typeface="Gill Sans MT"/>
            </a:endParaRPr>
          </a:p>
          <a:p>
            <a:endParaRPr lang="en-US" dirty="0"/>
          </a:p>
        </p:txBody>
      </p:sp>
      <p:pic>
        <p:nvPicPr>
          <p:cNvPr id="2" name="Picture 1" descr="Andrew Sunset (1 of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93464"/>
            <a:ext cx="9144000" cy="2764536"/>
          </a:xfrm>
          <a:prstGeom prst="rect">
            <a:avLst/>
          </a:prstGeom>
        </p:spPr>
      </p:pic>
    </p:spTree>
    <p:extLst>
      <p:ext uri="{BB962C8B-B14F-4D97-AF65-F5344CB8AC3E}">
        <p14:creationId xmlns:p14="http://schemas.microsoft.com/office/powerpoint/2010/main" val="1850341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57200" y="1417638"/>
            <a:ext cx="8371837" cy="2677656"/>
          </a:xfrm>
          <a:prstGeom prst="rect">
            <a:avLst/>
          </a:prstGeom>
          <a:noFill/>
        </p:spPr>
        <p:txBody>
          <a:bodyPr wrap="square" rtlCol="0">
            <a:spAutoFit/>
          </a:bodyPr>
          <a:lstStyle/>
          <a:p>
            <a:pPr marL="457200" indent="-457200">
              <a:buFont typeface="Arial"/>
              <a:buChar char="•"/>
            </a:pPr>
            <a:r>
              <a:rPr lang="en-US" sz="2800" dirty="0" smtClean="0">
                <a:solidFill>
                  <a:srgbClr val="000000"/>
                </a:solidFill>
                <a:latin typeface="Gill Sans MT"/>
                <a:cs typeface="Gill Sans MT"/>
              </a:rPr>
              <a:t>Can you think of </a:t>
            </a:r>
            <a:r>
              <a:rPr lang="en-US" sz="2800" b="1" dirty="0" smtClean="0">
                <a:solidFill>
                  <a:srgbClr val="000000"/>
                </a:solidFill>
                <a:latin typeface="Gill Sans MT"/>
                <a:cs typeface="Gill Sans MT"/>
              </a:rPr>
              <a:t>one child</a:t>
            </a:r>
            <a:r>
              <a:rPr lang="en-US" sz="2800" dirty="0" smtClean="0">
                <a:solidFill>
                  <a:srgbClr val="000000"/>
                </a:solidFill>
                <a:latin typeface="Gill Sans MT"/>
                <a:cs typeface="Gill Sans MT"/>
              </a:rPr>
              <a:t>, especially isolated, afraid, insecure</a:t>
            </a:r>
            <a:r>
              <a:rPr lang="en-US" sz="2800" dirty="0">
                <a:solidFill>
                  <a:srgbClr val="000000"/>
                </a:solidFill>
                <a:latin typeface="Gill Sans MT"/>
                <a:cs typeface="Gill Sans MT"/>
              </a:rPr>
              <a:t> </a:t>
            </a:r>
            <a:r>
              <a:rPr lang="en-US" sz="2800" dirty="0" smtClean="0">
                <a:solidFill>
                  <a:srgbClr val="000000"/>
                </a:solidFill>
                <a:latin typeface="Gill Sans MT"/>
                <a:cs typeface="Gill Sans MT"/>
              </a:rPr>
              <a:t>or anxious at this time?</a:t>
            </a:r>
          </a:p>
          <a:p>
            <a:pPr marL="457200" indent="-457200">
              <a:buFont typeface="Arial"/>
              <a:buChar char="•"/>
            </a:pPr>
            <a:r>
              <a:rPr lang="en-US" sz="2800" dirty="0" smtClean="0">
                <a:solidFill>
                  <a:srgbClr val="000000"/>
                </a:solidFill>
                <a:latin typeface="Gill Sans MT"/>
                <a:cs typeface="Gill Sans MT"/>
              </a:rPr>
              <a:t>Will you commit to </a:t>
            </a:r>
            <a:r>
              <a:rPr lang="en-US" sz="2800" b="1" dirty="0" smtClean="0">
                <a:solidFill>
                  <a:srgbClr val="000000"/>
                </a:solidFill>
                <a:latin typeface="Gill Sans MT"/>
                <a:cs typeface="Gill Sans MT"/>
              </a:rPr>
              <a:t>pray for them</a:t>
            </a:r>
            <a:r>
              <a:rPr lang="en-US" sz="2800" dirty="0" smtClean="0">
                <a:solidFill>
                  <a:srgbClr val="000000"/>
                </a:solidFill>
                <a:latin typeface="Gill Sans MT"/>
                <a:cs typeface="Gill Sans MT"/>
              </a:rPr>
              <a:t> over the Viva Weekend of Prayer?</a:t>
            </a:r>
          </a:p>
          <a:p>
            <a:pPr marL="457200" indent="-457200">
              <a:buFont typeface="Arial"/>
              <a:buChar char="•"/>
            </a:pPr>
            <a:r>
              <a:rPr lang="en-US" sz="2800" dirty="0" smtClean="0">
                <a:solidFill>
                  <a:srgbClr val="000000"/>
                </a:solidFill>
                <a:latin typeface="Gill Sans MT"/>
                <a:cs typeface="Gill Sans MT"/>
              </a:rPr>
              <a:t>Can you help them know God’s words,</a:t>
            </a:r>
            <a:r>
              <a:rPr lang="en-US" sz="2800" b="1" dirty="0" smtClean="0">
                <a:solidFill>
                  <a:srgbClr val="000000"/>
                </a:solidFill>
                <a:latin typeface="Gill Sans MT"/>
                <a:cs typeface="Gill Sans MT"/>
              </a:rPr>
              <a:t> “I will be with you always”?</a:t>
            </a:r>
            <a:endParaRPr lang="en-US" sz="2800" b="1" dirty="0">
              <a:solidFill>
                <a:srgbClr val="000000"/>
              </a:solidFill>
              <a:latin typeface="Gill Sans MT"/>
              <a:cs typeface="Gill Sans MT"/>
            </a:endParaRPr>
          </a:p>
        </p:txBody>
      </p:sp>
      <p:pic>
        <p:nvPicPr>
          <p:cNvPr id="5" name="Picture 4" descr="Boy Praying B and W (1 of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401" y="4296852"/>
            <a:ext cx="2331198" cy="2331198"/>
          </a:xfrm>
          <a:prstGeom prst="rect">
            <a:avLst/>
          </a:prstGeom>
        </p:spPr>
      </p:pic>
      <p:pic>
        <p:nvPicPr>
          <p:cNvPr id="6" name="Picture 5" descr="Commit to pray header.png"/>
          <p:cNvPicPr>
            <a:picLocks noChangeAspect="1"/>
          </p:cNvPicPr>
          <p:nvPr/>
        </p:nvPicPr>
        <p:blipFill>
          <a:blip r:embed="rId3">
            <a:alphaModFix amt="81000"/>
            <a:extLst>
              <a:ext uri="{28A0092B-C50C-407E-A947-70E740481C1C}">
                <a14:useLocalDpi xmlns:a14="http://schemas.microsoft.com/office/drawing/2010/main" val="0"/>
              </a:ext>
            </a:extLst>
          </a:blip>
          <a:stretch>
            <a:fillRect/>
          </a:stretch>
        </p:blipFill>
        <p:spPr>
          <a:xfrm>
            <a:off x="457200" y="0"/>
            <a:ext cx="8229600" cy="1200912"/>
          </a:xfrm>
          <a:prstGeom prst="rect">
            <a:avLst/>
          </a:prstGeom>
        </p:spPr>
      </p:pic>
    </p:spTree>
    <p:extLst>
      <p:ext uri="{BB962C8B-B14F-4D97-AF65-F5344CB8AC3E}">
        <p14:creationId xmlns:p14="http://schemas.microsoft.com/office/powerpoint/2010/main" val="3854943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7315"/>
            <a:ext cx="8229600" cy="3598584"/>
          </a:xfrm>
        </p:spPr>
        <p:txBody>
          <a:bodyPr>
            <a:normAutofit lnSpcReduction="10000"/>
          </a:bodyPr>
          <a:lstStyle/>
          <a:p>
            <a:pPr marL="0" indent="0">
              <a:buNone/>
            </a:pPr>
            <a:r>
              <a:rPr lang="en-GB" sz="2800" dirty="0">
                <a:solidFill>
                  <a:srgbClr val="000000"/>
                </a:solidFill>
                <a:latin typeface="Gill Sans MT"/>
                <a:cs typeface="Gill Sans MT"/>
              </a:rPr>
              <a:t>The World Weekend of Prayer campaign is a global initiative held over the first weekend of June every year, uniting hundreds of thousands of adults and children across more than 40 countries</a:t>
            </a:r>
            <a:r>
              <a:rPr lang="en-GB" sz="2800" dirty="0" smtClean="0">
                <a:solidFill>
                  <a:srgbClr val="000000"/>
                </a:solidFill>
                <a:latin typeface="Gill Sans MT"/>
                <a:cs typeface="Gill Sans MT"/>
              </a:rPr>
              <a:t>.</a:t>
            </a:r>
          </a:p>
          <a:p>
            <a:pPr marL="0" indent="0">
              <a:buNone/>
            </a:pPr>
            <a:endParaRPr lang="en-GB" sz="2800" dirty="0">
              <a:solidFill>
                <a:srgbClr val="000000"/>
              </a:solidFill>
              <a:latin typeface="Gill Sans MT"/>
              <a:cs typeface="Gill Sans MT"/>
            </a:endParaRPr>
          </a:p>
          <a:p>
            <a:pPr marL="0" indent="0">
              <a:buNone/>
            </a:pPr>
            <a:r>
              <a:rPr lang="en-GB" sz="2800" dirty="0">
                <a:solidFill>
                  <a:srgbClr val="000000"/>
                </a:solidFill>
                <a:latin typeface="Gill Sans MT"/>
                <a:cs typeface="Gill Sans MT"/>
              </a:rPr>
              <a:t>Viva is an international Christian charity that is inspiring lasting change in children’s lives through the power of collective action in 34 community networks worldwide.</a:t>
            </a:r>
          </a:p>
          <a:p>
            <a:pPr marL="0" indent="0">
              <a:buNone/>
            </a:pPr>
            <a:endParaRPr lang="en-US" dirty="0"/>
          </a:p>
        </p:txBody>
      </p:sp>
      <p:sp>
        <p:nvSpPr>
          <p:cNvPr id="10" name="Rectangle 9"/>
          <p:cNvSpPr/>
          <p:nvPr/>
        </p:nvSpPr>
        <p:spPr>
          <a:xfrm>
            <a:off x="457201" y="4356037"/>
            <a:ext cx="8229600" cy="2213034"/>
          </a:xfrm>
          <a:prstGeom prst="rect">
            <a:avLst/>
          </a:prstGeom>
          <a:solidFill>
            <a:schemeClr val="bg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WWP logo (PN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1" y="4041192"/>
            <a:ext cx="3755744" cy="2816808"/>
          </a:xfrm>
          <a:prstGeom prst="rect">
            <a:avLst/>
          </a:prstGeom>
          <a:noFill/>
        </p:spPr>
      </p:pic>
      <p:pic>
        <p:nvPicPr>
          <p:cNvPr id="5" name="Picture 4" descr="POWERED BY Viv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770" y="4599262"/>
            <a:ext cx="3200030" cy="1738884"/>
          </a:xfrm>
          <a:prstGeom prst="rect">
            <a:avLst/>
          </a:prstGeom>
        </p:spPr>
      </p:pic>
    </p:spTree>
    <p:extLst>
      <p:ext uri="{BB962C8B-B14F-4D97-AF65-F5344CB8AC3E}">
        <p14:creationId xmlns:p14="http://schemas.microsoft.com/office/powerpoint/2010/main" val="3703953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604" y="1887559"/>
            <a:ext cx="4549823" cy="3983193"/>
          </a:xfrm>
        </p:spPr>
        <p:txBody>
          <a:bodyPr>
            <a:normAutofit/>
          </a:bodyPr>
          <a:lstStyle/>
          <a:p>
            <a:pPr marL="0" indent="0">
              <a:buNone/>
            </a:pPr>
            <a:r>
              <a:rPr lang="en-US" sz="2800" dirty="0" smtClean="0">
                <a:solidFill>
                  <a:srgbClr val="000000"/>
                </a:solidFill>
                <a:latin typeface="Gill Sans MT"/>
                <a:cs typeface="Gill Sans MT"/>
              </a:rPr>
              <a:t>Children do not always know this.  When you see the world in the eyes of a vulnerable child it can be painful, frightening and lonely.</a:t>
            </a:r>
          </a:p>
          <a:p>
            <a:pPr marL="0" indent="0">
              <a:buNone/>
            </a:pPr>
            <a:endParaRPr lang="en-US" dirty="0">
              <a:latin typeface="Gill Sans MT"/>
              <a:cs typeface="Gill Sans MT"/>
            </a:endParaRPr>
          </a:p>
        </p:txBody>
      </p:sp>
      <p:pic>
        <p:nvPicPr>
          <p:cNvPr id="8" name="Picture 7" descr="Back of Lone Child (1 of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8837" y="2042460"/>
            <a:ext cx="2339288" cy="3496693"/>
          </a:xfrm>
          <a:prstGeom prst="rect">
            <a:avLst/>
          </a:prstGeom>
        </p:spPr>
      </p:pic>
      <p:pic>
        <p:nvPicPr>
          <p:cNvPr id="6" name="Picture 5" descr="I am with you always header.png"/>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a:off x="0" y="219306"/>
            <a:ext cx="9144000" cy="1219200"/>
          </a:xfrm>
          <a:prstGeom prst="rect">
            <a:avLst/>
          </a:prstGeom>
          <a:noFill/>
        </p:spPr>
      </p:pic>
    </p:spTree>
    <p:extLst>
      <p:ext uri="{BB962C8B-B14F-4D97-AF65-F5344CB8AC3E}">
        <p14:creationId xmlns:p14="http://schemas.microsoft.com/office/powerpoint/2010/main" val="143349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43956" y="422890"/>
            <a:ext cx="8229600" cy="6012220"/>
          </a:xfrm>
        </p:spPr>
        <p:txBody>
          <a:bodyPr>
            <a:normAutofit/>
          </a:bodyPr>
          <a:lstStyle/>
          <a:p>
            <a:pPr marL="0" indent="0">
              <a:buNone/>
            </a:pPr>
            <a:endParaRPr lang="en-GB" sz="2800" dirty="0">
              <a:latin typeface="Gill Sans MT"/>
              <a:cs typeface="Gill Sans MT"/>
            </a:endParaRPr>
          </a:p>
          <a:p>
            <a:pPr marL="0" indent="0">
              <a:buNone/>
            </a:pPr>
            <a:r>
              <a:rPr lang="en-GB" sz="2800" b="1" dirty="0">
                <a:solidFill>
                  <a:srgbClr val="000000"/>
                </a:solidFill>
                <a:latin typeface="Gill Sans MT"/>
                <a:cs typeface="Gill Sans MT"/>
              </a:rPr>
              <a:t>One </a:t>
            </a:r>
            <a:r>
              <a:rPr lang="en-GB" sz="2800" dirty="0">
                <a:solidFill>
                  <a:srgbClr val="000000"/>
                </a:solidFill>
                <a:latin typeface="Gill Sans MT"/>
                <a:cs typeface="Gill Sans MT"/>
              </a:rPr>
              <a:t>billion children worldwide live in poverty, </a:t>
            </a:r>
            <a:r>
              <a:rPr lang="en-GB" sz="2800" dirty="0" smtClean="0">
                <a:solidFill>
                  <a:srgbClr val="000000"/>
                </a:solidFill>
                <a:latin typeface="Gill Sans MT"/>
                <a:cs typeface="Gill Sans MT"/>
              </a:rPr>
              <a:t>with:</a:t>
            </a:r>
          </a:p>
          <a:p>
            <a:pPr marL="0" indent="0">
              <a:buNone/>
            </a:pPr>
            <a:endParaRPr lang="en-GB" sz="2800" dirty="0">
              <a:solidFill>
                <a:srgbClr val="000000"/>
              </a:solidFill>
              <a:latin typeface="Gill Sans MT"/>
              <a:cs typeface="Gill Sans MT"/>
            </a:endParaRPr>
          </a:p>
          <a:p>
            <a:pPr lvl="0"/>
            <a:r>
              <a:rPr lang="en-GB" sz="2800" b="1" dirty="0">
                <a:solidFill>
                  <a:srgbClr val="000000"/>
                </a:solidFill>
                <a:latin typeface="Gill Sans MT"/>
                <a:cs typeface="Gill Sans MT"/>
              </a:rPr>
              <a:t>6.6 million </a:t>
            </a:r>
            <a:r>
              <a:rPr lang="en-GB" sz="2800" dirty="0">
                <a:solidFill>
                  <a:srgbClr val="000000"/>
                </a:solidFill>
                <a:latin typeface="Gill Sans MT"/>
                <a:cs typeface="Gill Sans MT"/>
              </a:rPr>
              <a:t>under-five year-olds dying from preventable causes </a:t>
            </a:r>
          </a:p>
          <a:p>
            <a:pPr lvl="0"/>
            <a:r>
              <a:rPr lang="en-GB" sz="2800" b="1" dirty="0" smtClean="0">
                <a:solidFill>
                  <a:srgbClr val="000000"/>
                </a:solidFill>
                <a:latin typeface="Gill Sans MT"/>
                <a:cs typeface="Gill Sans MT"/>
              </a:rPr>
              <a:t>One </a:t>
            </a:r>
            <a:r>
              <a:rPr lang="en-GB" sz="2800" b="1" dirty="0">
                <a:solidFill>
                  <a:srgbClr val="000000"/>
                </a:solidFill>
                <a:latin typeface="Gill Sans MT"/>
                <a:cs typeface="Gill Sans MT"/>
              </a:rPr>
              <a:t>in ten </a:t>
            </a:r>
            <a:r>
              <a:rPr lang="en-GB" sz="2800" dirty="0">
                <a:solidFill>
                  <a:srgbClr val="000000"/>
                </a:solidFill>
                <a:latin typeface="Gill Sans MT"/>
                <a:cs typeface="Gill Sans MT"/>
              </a:rPr>
              <a:t>girls married before they reach 15 years old</a:t>
            </a:r>
          </a:p>
          <a:p>
            <a:endParaRPr lang="en-US" sz="2800" dirty="0"/>
          </a:p>
        </p:txBody>
      </p:sp>
      <p:pic>
        <p:nvPicPr>
          <p:cNvPr id="3" name="Picture 2" descr="Children on Bench (1 of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1659" y="3681863"/>
            <a:ext cx="4960683" cy="2515066"/>
          </a:xfrm>
          <a:prstGeom prst="rect">
            <a:avLst/>
          </a:prstGeom>
        </p:spPr>
      </p:pic>
    </p:spTree>
    <p:extLst>
      <p:ext uri="{BB962C8B-B14F-4D97-AF65-F5344CB8AC3E}">
        <p14:creationId xmlns:p14="http://schemas.microsoft.com/office/powerpoint/2010/main" val="326527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515043"/>
          </a:xfrm>
        </p:spPr>
        <p:txBody>
          <a:bodyPr/>
          <a:lstStyle/>
          <a:p>
            <a:pPr marL="0" indent="0" algn="ctr">
              <a:buNone/>
            </a:pPr>
            <a:r>
              <a:rPr lang="en-GB" sz="2800" dirty="0">
                <a:solidFill>
                  <a:srgbClr val="000000"/>
                </a:solidFill>
                <a:latin typeface="Gill Sans MT"/>
                <a:cs typeface="Gill Sans MT"/>
              </a:rPr>
              <a:t>we believe that God brings </a:t>
            </a:r>
            <a:endParaRPr lang="en-GB" sz="2800" dirty="0" smtClean="0">
              <a:solidFill>
                <a:srgbClr val="000000"/>
              </a:solidFill>
              <a:latin typeface="Gill Sans MT"/>
              <a:cs typeface="Gill Sans MT"/>
            </a:endParaRPr>
          </a:p>
          <a:p>
            <a:pPr marL="0" indent="0" algn="ctr">
              <a:buNone/>
            </a:pPr>
            <a:r>
              <a:rPr lang="en-GB" sz="2800" b="1" dirty="0" smtClean="0">
                <a:solidFill>
                  <a:srgbClr val="000000"/>
                </a:solidFill>
                <a:latin typeface="Gill Sans MT"/>
                <a:cs typeface="Gill Sans MT"/>
              </a:rPr>
              <a:t>protection</a:t>
            </a:r>
            <a:r>
              <a:rPr lang="en-GB" sz="2800" b="1" dirty="0">
                <a:solidFill>
                  <a:srgbClr val="000000"/>
                </a:solidFill>
                <a:latin typeface="Gill Sans MT"/>
                <a:cs typeface="Gill Sans MT"/>
              </a:rPr>
              <a:t>, provision and promises</a:t>
            </a:r>
            <a:r>
              <a:rPr lang="en-GB" sz="2800" dirty="0" smtClean="0">
                <a:solidFill>
                  <a:srgbClr val="000000"/>
                </a:solidFill>
                <a:latin typeface="Gill Sans MT"/>
                <a:cs typeface="Gill Sans MT"/>
              </a:rPr>
              <a:t>.</a:t>
            </a:r>
          </a:p>
          <a:p>
            <a:pPr marL="0" indent="0">
              <a:buNone/>
            </a:pPr>
            <a:endParaRPr lang="en-GB" sz="3600" dirty="0">
              <a:latin typeface="Gill Sans MT"/>
              <a:cs typeface="Gill Sans MT"/>
            </a:endParaRPr>
          </a:p>
          <a:p>
            <a:pPr marL="0" indent="0">
              <a:buNone/>
            </a:pPr>
            <a:endParaRPr lang="en-US" dirty="0"/>
          </a:p>
        </p:txBody>
      </p:sp>
      <p:sp>
        <p:nvSpPr>
          <p:cNvPr id="5" name="TextBox 4"/>
          <p:cNvSpPr txBox="1"/>
          <p:nvPr/>
        </p:nvSpPr>
        <p:spPr>
          <a:xfrm>
            <a:off x="457200" y="4404994"/>
            <a:ext cx="8229600" cy="954107"/>
          </a:xfrm>
          <a:prstGeom prst="rect">
            <a:avLst/>
          </a:prstGeom>
          <a:noFill/>
        </p:spPr>
        <p:txBody>
          <a:bodyPr wrap="square" rtlCol="0">
            <a:spAutoFit/>
          </a:bodyPr>
          <a:lstStyle/>
          <a:p>
            <a:pPr algn="ctr"/>
            <a:r>
              <a:rPr lang="en-GB" sz="2800" dirty="0" smtClean="0">
                <a:solidFill>
                  <a:srgbClr val="000000"/>
                </a:solidFill>
                <a:latin typeface="Gill Sans MT"/>
                <a:cs typeface="Gill Sans MT"/>
              </a:rPr>
              <a:t>on </a:t>
            </a:r>
            <a:r>
              <a:rPr lang="en-GB" sz="2800" dirty="0">
                <a:solidFill>
                  <a:srgbClr val="000000"/>
                </a:solidFill>
                <a:latin typeface="Gill Sans MT"/>
                <a:cs typeface="Gill Sans MT"/>
              </a:rPr>
              <a:t>behalf of children at </a:t>
            </a:r>
            <a:r>
              <a:rPr lang="en-GB" sz="2800" dirty="0" smtClean="0">
                <a:solidFill>
                  <a:srgbClr val="000000"/>
                </a:solidFill>
                <a:latin typeface="Gill Sans MT"/>
                <a:cs typeface="Gill Sans MT"/>
              </a:rPr>
              <a:t>risk, </a:t>
            </a:r>
            <a:r>
              <a:rPr lang="en-GB" sz="2800" dirty="0">
                <a:solidFill>
                  <a:srgbClr val="000000"/>
                </a:solidFill>
                <a:latin typeface="Gill Sans MT"/>
                <a:cs typeface="Gill Sans MT"/>
              </a:rPr>
              <a:t>that God </a:t>
            </a:r>
            <a:r>
              <a:rPr lang="en-GB" sz="2800" dirty="0" smtClean="0">
                <a:solidFill>
                  <a:srgbClr val="000000"/>
                </a:solidFill>
                <a:latin typeface="Gill Sans MT"/>
                <a:cs typeface="Gill Sans MT"/>
              </a:rPr>
              <a:t>will </a:t>
            </a:r>
            <a:r>
              <a:rPr lang="en-GB" sz="2800" dirty="0">
                <a:solidFill>
                  <a:srgbClr val="000000"/>
                </a:solidFill>
                <a:latin typeface="Gill Sans MT"/>
                <a:cs typeface="Gill Sans MT"/>
              </a:rPr>
              <a:t>give them </a:t>
            </a:r>
            <a:r>
              <a:rPr lang="en-GB" sz="2800" b="1" dirty="0" smtClean="0">
                <a:solidFill>
                  <a:srgbClr val="000000"/>
                </a:solidFill>
                <a:latin typeface="Gill Sans MT"/>
                <a:cs typeface="Gill Sans MT"/>
              </a:rPr>
              <a:t>strength and protection</a:t>
            </a:r>
            <a:endParaRPr lang="en-GB" sz="2800" b="1" dirty="0">
              <a:solidFill>
                <a:srgbClr val="000000"/>
              </a:solidFill>
              <a:latin typeface="Gill Sans MT"/>
              <a:cs typeface="Gill Sans MT"/>
            </a:endParaRPr>
          </a:p>
        </p:txBody>
      </p:sp>
      <p:grpSp>
        <p:nvGrpSpPr>
          <p:cNvPr id="12" name="Group 11"/>
          <p:cNvGrpSpPr/>
          <p:nvPr/>
        </p:nvGrpSpPr>
        <p:grpSpPr>
          <a:xfrm>
            <a:off x="0" y="201557"/>
            <a:ext cx="9144000" cy="4038600"/>
            <a:chOff x="0" y="0"/>
            <a:chExt cx="9144000" cy="4038600"/>
          </a:xfrm>
        </p:grpSpPr>
        <p:pic>
          <p:nvPicPr>
            <p:cNvPr id="7" name="Picture 6" descr="And Yet Header.png"/>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a:off x="0" y="0"/>
              <a:ext cx="9144000" cy="1219200"/>
            </a:xfrm>
            <a:prstGeom prst="rect">
              <a:avLst/>
            </a:prstGeom>
          </p:spPr>
        </p:pic>
        <p:pic>
          <p:nvPicPr>
            <p:cNvPr id="9" name="Picture 8" descr="Let us pray Header.png"/>
            <p:cNvPicPr>
              <a:picLocks noChangeAspect="1"/>
            </p:cNvPicPr>
            <p:nvPr/>
          </p:nvPicPr>
          <p:blipFill>
            <a:blip r:embed="rId4">
              <a:alphaModFix amt="80000"/>
              <a:extLst>
                <a:ext uri="{28A0092B-C50C-407E-A947-70E740481C1C}">
                  <a14:useLocalDpi xmlns:a14="http://schemas.microsoft.com/office/drawing/2010/main" val="0"/>
                </a:ext>
              </a:extLst>
            </a:blip>
            <a:stretch>
              <a:fillRect/>
            </a:stretch>
          </p:blipFill>
          <p:spPr>
            <a:xfrm>
              <a:off x="0" y="2819400"/>
              <a:ext cx="9144000" cy="1219200"/>
            </a:xfrm>
            <a:prstGeom prst="rect">
              <a:avLst/>
            </a:prstGeom>
          </p:spPr>
        </p:pic>
      </p:grpSp>
    </p:spTree>
    <p:extLst>
      <p:ext uri="{BB962C8B-B14F-4D97-AF65-F5344CB8AC3E}">
        <p14:creationId xmlns:p14="http://schemas.microsoft.com/office/powerpoint/2010/main" val="1909938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463624" y="265618"/>
            <a:ext cx="8425885" cy="64109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800" b="1" dirty="0" smtClean="0">
                <a:solidFill>
                  <a:srgbClr val="000000"/>
                </a:solidFill>
                <a:latin typeface="Gill Sans MT"/>
                <a:cs typeface="Gill Sans MT"/>
              </a:rPr>
              <a:t>God protects</a:t>
            </a:r>
          </a:p>
          <a:p>
            <a:pPr marL="0" indent="0">
              <a:buFont typeface="Arial"/>
              <a:buNone/>
            </a:pPr>
            <a:r>
              <a:rPr lang="en-GB" sz="2800" i="1" dirty="0" smtClean="0">
                <a:solidFill>
                  <a:srgbClr val="000000"/>
                </a:solidFill>
                <a:latin typeface="Gill Sans MT"/>
                <a:cs typeface="Gill Sans MT"/>
              </a:rPr>
              <a:t>‘Even though I walk through the darkest valley, I will fear no evil, for you are with me; your rod and staff, they comfort me.’ </a:t>
            </a:r>
          </a:p>
          <a:p>
            <a:pPr marL="0" indent="0" algn="r">
              <a:buFont typeface="Arial"/>
              <a:buNone/>
            </a:pPr>
            <a:r>
              <a:rPr lang="en-GB" sz="2800" b="1" dirty="0" smtClean="0">
                <a:solidFill>
                  <a:srgbClr val="000000"/>
                </a:solidFill>
                <a:latin typeface="Gill Sans MT"/>
                <a:cs typeface="Gill Sans MT"/>
              </a:rPr>
              <a:t>Psalm 23:4</a:t>
            </a:r>
          </a:p>
          <a:p>
            <a:pPr marL="0" indent="0">
              <a:buFont typeface="Arial"/>
              <a:buNone/>
            </a:pPr>
            <a:r>
              <a:rPr lang="en-GB" sz="2800" b="1" dirty="0" smtClean="0">
                <a:solidFill>
                  <a:srgbClr val="000000"/>
                </a:solidFill>
                <a:latin typeface="Gill Sans MT"/>
                <a:cs typeface="Gill Sans MT"/>
              </a:rPr>
              <a:t>God provides</a:t>
            </a:r>
          </a:p>
          <a:p>
            <a:pPr marL="0" indent="0">
              <a:buFont typeface="Arial"/>
              <a:buNone/>
            </a:pPr>
            <a:r>
              <a:rPr lang="en-GB" sz="2800" b="1" i="1" dirty="0" smtClean="0">
                <a:solidFill>
                  <a:srgbClr val="000000"/>
                </a:solidFill>
                <a:latin typeface="Gill Sans MT"/>
                <a:cs typeface="Gill Sans MT"/>
              </a:rPr>
              <a:t>‘</a:t>
            </a:r>
            <a:r>
              <a:rPr lang="en-GB" sz="2800" i="1" dirty="0" smtClean="0">
                <a:solidFill>
                  <a:srgbClr val="000000"/>
                </a:solidFill>
                <a:latin typeface="Gill Sans MT"/>
                <a:cs typeface="Gill Sans MT"/>
              </a:rPr>
              <a:t>My God will meet all your needs according to the riches of his glory in Christ Jesus.’</a:t>
            </a:r>
          </a:p>
          <a:p>
            <a:pPr marL="0" indent="0" algn="r">
              <a:buFont typeface="Arial"/>
              <a:buNone/>
            </a:pPr>
            <a:r>
              <a:rPr lang="en-GB" sz="2800" b="1" dirty="0" smtClean="0">
                <a:solidFill>
                  <a:srgbClr val="000000"/>
                </a:solidFill>
                <a:latin typeface="Gill Sans MT"/>
                <a:cs typeface="Gill Sans MT"/>
              </a:rPr>
              <a:t>Philippians 4:19</a:t>
            </a:r>
          </a:p>
          <a:p>
            <a:pPr marL="0" indent="0">
              <a:buFont typeface="Arial"/>
              <a:buNone/>
            </a:pPr>
            <a:r>
              <a:rPr lang="en-GB" sz="2800" b="1" dirty="0" smtClean="0">
                <a:solidFill>
                  <a:srgbClr val="000000"/>
                </a:solidFill>
                <a:latin typeface="Gill Sans MT"/>
                <a:cs typeface="Gill Sans MT"/>
              </a:rPr>
              <a:t>God promises</a:t>
            </a:r>
          </a:p>
          <a:p>
            <a:pPr marL="0" indent="0">
              <a:buNone/>
            </a:pPr>
            <a:r>
              <a:rPr lang="en-GB" sz="2800" i="1" dirty="0" smtClean="0">
                <a:solidFill>
                  <a:srgbClr val="000000"/>
                </a:solidFill>
                <a:latin typeface="Gill Sans MT"/>
                <a:cs typeface="Gill Sans MT"/>
              </a:rPr>
              <a:t>“‘</a:t>
            </a:r>
            <a:r>
              <a:rPr lang="en-GB" sz="2800" i="1" dirty="0">
                <a:solidFill>
                  <a:srgbClr val="000000"/>
                </a:solidFill>
                <a:latin typeface="Gill Sans MT"/>
                <a:cs typeface="Gill Sans MT"/>
              </a:rPr>
              <a:t>For I know the plans I have for you,’ declares the </a:t>
            </a:r>
            <a:r>
              <a:rPr lang="en-GB" sz="2800" i="1" cap="small" dirty="0">
                <a:solidFill>
                  <a:srgbClr val="000000"/>
                </a:solidFill>
                <a:latin typeface="Gill Sans MT"/>
                <a:cs typeface="Gill Sans MT"/>
              </a:rPr>
              <a:t>Lord</a:t>
            </a:r>
            <a:r>
              <a:rPr lang="en-GB" sz="2800" i="1" dirty="0">
                <a:solidFill>
                  <a:srgbClr val="000000"/>
                </a:solidFill>
                <a:latin typeface="Gill Sans MT"/>
                <a:cs typeface="Gill Sans MT"/>
              </a:rPr>
              <a:t>, ‘plans to prosper you and not to harm you, plans to give you hope and a future.</a:t>
            </a:r>
            <a:r>
              <a:rPr lang="en-GB" sz="2800" i="1" dirty="0" smtClean="0">
                <a:solidFill>
                  <a:srgbClr val="000000"/>
                </a:solidFill>
                <a:latin typeface="Gill Sans MT"/>
                <a:cs typeface="Gill Sans MT"/>
              </a:rPr>
              <a:t>’”</a:t>
            </a:r>
          </a:p>
          <a:p>
            <a:pPr marL="0" indent="0" algn="r">
              <a:buNone/>
            </a:pPr>
            <a:r>
              <a:rPr lang="en-GB" sz="2800" b="1" i="1" dirty="0" smtClean="0">
                <a:solidFill>
                  <a:srgbClr val="000000"/>
                </a:solidFill>
                <a:latin typeface="Gill Sans MT"/>
                <a:cs typeface="Gill Sans MT"/>
              </a:rPr>
              <a:t>Jeremiah 29:11</a:t>
            </a:r>
            <a:endParaRPr lang="en-GB" sz="2800" b="1" dirty="0">
              <a:solidFill>
                <a:srgbClr val="000000"/>
              </a:solidFill>
              <a:latin typeface="Gill Sans MT"/>
              <a:cs typeface="Gill Sans MT"/>
            </a:endParaRPr>
          </a:p>
          <a:p>
            <a:pPr marL="0" indent="0">
              <a:buFont typeface="Arial"/>
              <a:buNone/>
            </a:pPr>
            <a:endParaRPr lang="en-GB" sz="2800" dirty="0" smtClean="0">
              <a:solidFill>
                <a:srgbClr val="000000"/>
              </a:solidFill>
            </a:endParaRPr>
          </a:p>
        </p:txBody>
      </p:sp>
    </p:spTree>
    <p:extLst>
      <p:ext uri="{BB962C8B-B14F-4D97-AF65-F5344CB8AC3E}">
        <p14:creationId xmlns:p14="http://schemas.microsoft.com/office/powerpoint/2010/main" val="4171779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58146"/>
          </a:xfrm>
        </p:spPr>
        <p:txBody>
          <a:bodyPr>
            <a:normAutofit/>
          </a:bodyPr>
          <a:lstStyle/>
          <a:p>
            <a:pPr marL="0" indent="0">
              <a:buNone/>
            </a:pPr>
            <a:r>
              <a:rPr lang="en-GB" sz="2800" dirty="0" smtClean="0">
                <a:solidFill>
                  <a:srgbClr val="000000"/>
                </a:solidFill>
                <a:latin typeface="Gill Sans MT"/>
                <a:cs typeface="Gill Sans MT"/>
              </a:rPr>
              <a:t>A Viva </a:t>
            </a:r>
            <a:r>
              <a:rPr lang="en-GB" sz="2800" b="1" dirty="0" smtClean="0">
                <a:solidFill>
                  <a:srgbClr val="000000"/>
                </a:solidFill>
                <a:latin typeface="Gill Sans MT"/>
                <a:cs typeface="Gill Sans MT"/>
              </a:rPr>
              <a:t>Children’s Prayer Movement programme</a:t>
            </a:r>
            <a:r>
              <a:rPr lang="en-GB" sz="2800" b="1" dirty="0">
                <a:solidFill>
                  <a:srgbClr val="000000"/>
                </a:solidFill>
                <a:latin typeface="Gill Sans MT"/>
                <a:cs typeface="Gill Sans MT"/>
              </a:rPr>
              <a:t> </a:t>
            </a:r>
            <a:r>
              <a:rPr lang="en-GB" sz="2800" dirty="0" smtClean="0">
                <a:solidFill>
                  <a:srgbClr val="000000"/>
                </a:solidFill>
                <a:latin typeface="Gill Sans MT"/>
                <a:cs typeface="Gill Sans MT"/>
              </a:rPr>
              <a:t>in Cambodia focuses on the power of prayer for children. It aims to </a:t>
            </a:r>
            <a:r>
              <a:rPr lang="en-GB" sz="2800" dirty="0">
                <a:solidFill>
                  <a:srgbClr val="000000"/>
                </a:solidFill>
                <a:latin typeface="Gill Sans MT"/>
                <a:cs typeface="Gill Sans MT"/>
              </a:rPr>
              <a:t>make pastors and children’s workers more aware of child spirituality. </a:t>
            </a:r>
            <a:endParaRPr lang="en-US" sz="2800" dirty="0">
              <a:solidFill>
                <a:srgbClr val="000000"/>
              </a:solidFill>
              <a:latin typeface="Gill Sans MT"/>
              <a:cs typeface="Gill Sans MT"/>
            </a:endParaRPr>
          </a:p>
        </p:txBody>
      </p:sp>
      <p:pic>
        <p:nvPicPr>
          <p:cNvPr id="7" name="Picture 6" descr="Boy prayin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6033" y="4033465"/>
            <a:ext cx="3139814" cy="2092698"/>
          </a:xfrm>
          <a:prstGeom prst="rect">
            <a:avLst/>
          </a:prstGeom>
        </p:spPr>
      </p:pic>
      <p:sp>
        <p:nvSpPr>
          <p:cNvPr id="8" name="Content Placeholder 2"/>
          <p:cNvSpPr txBox="1">
            <a:spLocks/>
          </p:cNvSpPr>
          <p:nvPr/>
        </p:nvSpPr>
        <p:spPr>
          <a:xfrm>
            <a:off x="457200" y="3764938"/>
            <a:ext cx="5089429" cy="18976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800" b="1" dirty="0" err="1" smtClean="0">
                <a:solidFill>
                  <a:srgbClr val="000000"/>
                </a:solidFill>
              </a:rPr>
              <a:t>Ngong</a:t>
            </a:r>
            <a:r>
              <a:rPr lang="en-GB" sz="2800" b="1" dirty="0" smtClean="0">
                <a:solidFill>
                  <a:srgbClr val="000000"/>
                </a:solidFill>
              </a:rPr>
              <a:t> Kim </a:t>
            </a:r>
            <a:r>
              <a:rPr lang="en-GB" sz="2800" dirty="0" smtClean="0">
                <a:solidFill>
                  <a:srgbClr val="000000"/>
                </a:solidFill>
              </a:rPr>
              <a:t>from</a:t>
            </a:r>
            <a:r>
              <a:rPr lang="en-GB" sz="2800" b="1" dirty="0" smtClean="0">
                <a:solidFill>
                  <a:srgbClr val="000000"/>
                </a:solidFill>
              </a:rPr>
              <a:t> Cambodia</a:t>
            </a:r>
            <a:r>
              <a:rPr lang="en-GB" sz="2800" dirty="0" smtClean="0">
                <a:solidFill>
                  <a:srgbClr val="000000"/>
                </a:solidFill>
              </a:rPr>
              <a:t>, has a simple faith. </a:t>
            </a:r>
            <a:r>
              <a:rPr lang="en-GB" sz="2800" i="1" dirty="0" smtClean="0">
                <a:solidFill>
                  <a:srgbClr val="000000"/>
                </a:solidFill>
              </a:rPr>
              <a:t>“May God bring my parents back together so that I can live with them as a family. By God’s grace, everything in my life will be taken care of by faith.”</a:t>
            </a:r>
            <a:endParaRPr lang="en-GB" sz="2800" dirty="0" smtClean="0">
              <a:solidFill>
                <a:srgbClr val="000000"/>
              </a:solidFill>
            </a:endParaRPr>
          </a:p>
          <a:p>
            <a:pPr marL="0" indent="0">
              <a:buFont typeface="Arial"/>
              <a:buNone/>
            </a:pPr>
            <a:endParaRPr lang="en-GB" sz="2800" dirty="0"/>
          </a:p>
        </p:txBody>
      </p:sp>
      <p:pic>
        <p:nvPicPr>
          <p:cNvPr id="4" name="Picture 3" descr="Seeing the power of prayer header.png"/>
          <p:cNvPicPr>
            <a:picLocks noChangeAspect="1"/>
          </p:cNvPicPr>
          <p:nvPr/>
        </p:nvPicPr>
        <p:blipFill>
          <a:blip r:embed="rId3">
            <a:alphaModFix amt="82000"/>
            <a:extLst>
              <a:ext uri="{28A0092B-C50C-407E-A947-70E740481C1C}">
                <a14:useLocalDpi xmlns:a14="http://schemas.microsoft.com/office/drawing/2010/main" val="0"/>
              </a:ext>
            </a:extLst>
          </a:blip>
          <a:stretch>
            <a:fillRect/>
          </a:stretch>
        </p:blipFill>
        <p:spPr>
          <a:xfrm>
            <a:off x="0" y="56101"/>
            <a:ext cx="9144000" cy="1219200"/>
          </a:xfrm>
          <a:prstGeom prst="rect">
            <a:avLst/>
          </a:prstGeom>
        </p:spPr>
      </p:pic>
    </p:spTree>
    <p:extLst>
      <p:ext uri="{BB962C8B-B14F-4D97-AF65-F5344CB8AC3E}">
        <p14:creationId xmlns:p14="http://schemas.microsoft.com/office/powerpoint/2010/main" val="228412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018" y="1600200"/>
            <a:ext cx="6289177" cy="5257800"/>
          </a:xfrm>
        </p:spPr>
        <p:txBody>
          <a:bodyPr>
            <a:noAutofit/>
          </a:bodyPr>
          <a:lstStyle/>
          <a:p>
            <a:pPr lvl="0"/>
            <a:r>
              <a:rPr lang="en-GB" sz="2800" dirty="0">
                <a:solidFill>
                  <a:srgbClr val="000000"/>
                </a:solidFill>
                <a:latin typeface="Gill Sans MT"/>
                <a:cs typeface="Gill Sans MT"/>
              </a:rPr>
              <a:t>For every child, wherever they are, to feel the presence of God in their lives, knowing </a:t>
            </a:r>
            <a:r>
              <a:rPr lang="en-GB" sz="2800" b="1" dirty="0">
                <a:solidFill>
                  <a:srgbClr val="000000"/>
                </a:solidFill>
                <a:latin typeface="Gill Sans MT"/>
                <a:cs typeface="Gill Sans MT"/>
              </a:rPr>
              <a:t>he is with them always</a:t>
            </a:r>
            <a:r>
              <a:rPr lang="en-GB" sz="2800" dirty="0">
                <a:solidFill>
                  <a:srgbClr val="000000"/>
                </a:solidFill>
                <a:latin typeface="Gill Sans MT"/>
                <a:cs typeface="Gill Sans MT"/>
              </a:rPr>
              <a:t>.</a:t>
            </a:r>
          </a:p>
          <a:p>
            <a:pPr lvl="0"/>
            <a:r>
              <a:rPr lang="en-GB" sz="2800" dirty="0">
                <a:solidFill>
                  <a:srgbClr val="000000"/>
                </a:solidFill>
                <a:latin typeface="Gill Sans MT"/>
                <a:cs typeface="Gill Sans MT"/>
              </a:rPr>
              <a:t>That children who are afraid would know God’s protection. </a:t>
            </a:r>
            <a:r>
              <a:rPr lang="en-GB" sz="2800" b="1" dirty="0">
                <a:solidFill>
                  <a:srgbClr val="000000"/>
                </a:solidFill>
                <a:latin typeface="Gill Sans MT"/>
                <a:cs typeface="Gill Sans MT"/>
              </a:rPr>
              <a:t>May they feel safe in his loving arms </a:t>
            </a:r>
            <a:r>
              <a:rPr lang="en-GB" sz="2800" dirty="0">
                <a:solidFill>
                  <a:srgbClr val="000000"/>
                </a:solidFill>
                <a:latin typeface="Gill Sans MT"/>
                <a:cs typeface="Gill Sans MT"/>
              </a:rPr>
              <a:t>and turn to him in all circumstances. </a:t>
            </a:r>
          </a:p>
          <a:p>
            <a:pPr lvl="0"/>
            <a:r>
              <a:rPr lang="en-GB" sz="2800" dirty="0">
                <a:solidFill>
                  <a:srgbClr val="000000"/>
                </a:solidFill>
                <a:latin typeface="Gill Sans MT"/>
                <a:cs typeface="Gill Sans MT"/>
              </a:rPr>
              <a:t>That children in need would </a:t>
            </a:r>
            <a:r>
              <a:rPr lang="en-GB" sz="2800" b="1" dirty="0">
                <a:solidFill>
                  <a:srgbClr val="000000"/>
                </a:solidFill>
                <a:latin typeface="Gill Sans MT"/>
                <a:cs typeface="Gill Sans MT"/>
              </a:rPr>
              <a:t>trust in God’s provision.</a:t>
            </a:r>
            <a:r>
              <a:rPr lang="en-GB" sz="2800" dirty="0">
                <a:solidFill>
                  <a:srgbClr val="000000"/>
                </a:solidFill>
                <a:latin typeface="Gill Sans MT"/>
                <a:cs typeface="Gill Sans MT"/>
              </a:rPr>
              <a:t> May he ease their anxieties and, by his power, supply them with life’s essentials.</a:t>
            </a:r>
          </a:p>
          <a:p>
            <a:pPr lvl="0"/>
            <a:endParaRPr lang="en-GB" sz="2800" dirty="0">
              <a:solidFill>
                <a:srgbClr val="000000"/>
              </a:solidFill>
              <a:latin typeface="Gill Sans MT"/>
              <a:cs typeface="Gill Sans MT"/>
            </a:endParaRPr>
          </a:p>
        </p:txBody>
      </p:sp>
      <p:pic>
        <p:nvPicPr>
          <p:cNvPr id="6" name="Picture 5" descr="Girl with dark hair (1 of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122" y="2387665"/>
            <a:ext cx="2082670" cy="2082670"/>
          </a:xfrm>
          <a:prstGeom prst="rect">
            <a:avLst/>
          </a:prstGeom>
        </p:spPr>
      </p:pic>
      <p:pic>
        <p:nvPicPr>
          <p:cNvPr id="4" name="Picture 3" descr="Please pray header.png"/>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a:off x="0" y="199150"/>
            <a:ext cx="9144000" cy="1219200"/>
          </a:xfrm>
          <a:prstGeom prst="rect">
            <a:avLst/>
          </a:prstGeom>
        </p:spPr>
      </p:pic>
    </p:spTree>
    <p:extLst>
      <p:ext uri="{BB962C8B-B14F-4D97-AF65-F5344CB8AC3E}">
        <p14:creationId xmlns:p14="http://schemas.microsoft.com/office/powerpoint/2010/main" val="118225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5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1420" y="1444831"/>
            <a:ext cx="6188388" cy="5413169"/>
          </a:xfrm>
        </p:spPr>
        <p:txBody>
          <a:bodyPr anchor="t" anchorCtr="0">
            <a:noAutofit/>
          </a:bodyPr>
          <a:lstStyle/>
          <a:p>
            <a:pPr lvl="0">
              <a:lnSpc>
                <a:spcPct val="115000"/>
              </a:lnSpc>
              <a:buFont typeface="Symbol"/>
              <a:buChar char=""/>
            </a:pPr>
            <a:r>
              <a:rPr lang="en-GB" sz="2800" dirty="0">
                <a:solidFill>
                  <a:srgbClr val="000000"/>
                </a:solidFill>
                <a:latin typeface="Gill Sans MT"/>
                <a:ea typeface="Calibri"/>
                <a:cs typeface="Gill Sans MT"/>
              </a:rPr>
              <a:t>That children who feel insecure would remember God’s promises. </a:t>
            </a:r>
            <a:r>
              <a:rPr lang="en-GB" sz="2800" b="1" dirty="0">
                <a:solidFill>
                  <a:srgbClr val="000000"/>
                </a:solidFill>
                <a:latin typeface="Gill Sans MT"/>
                <a:ea typeface="Calibri"/>
                <a:cs typeface="Gill Sans MT"/>
              </a:rPr>
              <a:t>May they feel encouraged and empowered</a:t>
            </a:r>
            <a:r>
              <a:rPr lang="en-GB" sz="2800" dirty="0">
                <a:solidFill>
                  <a:srgbClr val="000000"/>
                </a:solidFill>
                <a:latin typeface="Gill Sans MT"/>
                <a:ea typeface="Calibri"/>
                <a:cs typeface="Gill Sans MT"/>
              </a:rPr>
              <a:t>, and trust in his faithfulness.</a:t>
            </a:r>
          </a:p>
          <a:p>
            <a:pPr lvl="0">
              <a:lnSpc>
                <a:spcPct val="115000"/>
              </a:lnSpc>
              <a:buFont typeface="Symbol"/>
              <a:buChar char=""/>
            </a:pPr>
            <a:r>
              <a:rPr lang="en-GB" sz="2800" dirty="0">
                <a:solidFill>
                  <a:srgbClr val="000000"/>
                </a:solidFill>
                <a:latin typeface="Gill Sans MT"/>
                <a:ea typeface="Calibri"/>
                <a:cs typeface="Gill Sans MT"/>
              </a:rPr>
              <a:t>That we as parents, caregivers and role models would keep the children around us safe and well, and help them </a:t>
            </a:r>
            <a:r>
              <a:rPr lang="en-GB" sz="2800" b="1" dirty="0">
                <a:solidFill>
                  <a:srgbClr val="000000"/>
                </a:solidFill>
                <a:latin typeface="Gill Sans MT"/>
                <a:ea typeface="Calibri"/>
                <a:cs typeface="Gill Sans MT"/>
              </a:rPr>
              <a:t>to fulfil their God-given potentia</a:t>
            </a:r>
            <a:r>
              <a:rPr lang="en-GB" sz="2800" dirty="0">
                <a:solidFill>
                  <a:srgbClr val="000000"/>
                </a:solidFill>
                <a:latin typeface="Gill Sans MT"/>
                <a:ea typeface="Calibri"/>
                <a:cs typeface="Gill Sans MT"/>
              </a:rPr>
              <a:t>l.</a:t>
            </a:r>
          </a:p>
          <a:p>
            <a:pPr marL="0" indent="0">
              <a:lnSpc>
                <a:spcPct val="115000"/>
              </a:lnSpc>
              <a:spcAft>
                <a:spcPts val="0"/>
              </a:spcAft>
              <a:buNone/>
            </a:pPr>
            <a:endParaRPr lang="en-GB" sz="2800" dirty="0">
              <a:solidFill>
                <a:srgbClr val="000000"/>
              </a:solidFill>
              <a:latin typeface="Gill Sans MT"/>
              <a:ea typeface="Calibri"/>
              <a:cs typeface="Gill Sans MT"/>
            </a:endParaRPr>
          </a:p>
          <a:p>
            <a:endParaRPr lang="en-US" dirty="0"/>
          </a:p>
        </p:txBody>
      </p:sp>
      <p:pic>
        <p:nvPicPr>
          <p:cNvPr id="7" name="Picture 6" descr="Girl in scarf (1 of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1133" y="2297789"/>
            <a:ext cx="2262422" cy="2262422"/>
          </a:xfrm>
          <a:prstGeom prst="rect">
            <a:avLst/>
          </a:prstGeom>
        </p:spPr>
      </p:pic>
      <p:pic>
        <p:nvPicPr>
          <p:cNvPr id="2" name="Picture 1" descr="Please pray header.png"/>
          <p:cNvPicPr>
            <a:picLocks noChangeAspect="1"/>
          </p:cNvPicPr>
          <p:nvPr/>
        </p:nvPicPr>
        <p:blipFill>
          <a:blip r:embed="rId3">
            <a:alphaModFix amt="78000"/>
            <a:extLst>
              <a:ext uri="{28A0092B-C50C-407E-A947-70E740481C1C}">
                <a14:useLocalDpi xmlns:a14="http://schemas.microsoft.com/office/drawing/2010/main" val="0"/>
              </a:ext>
            </a:extLst>
          </a:blip>
          <a:stretch>
            <a:fillRect/>
          </a:stretch>
        </p:blipFill>
        <p:spPr>
          <a:xfrm>
            <a:off x="0" y="0"/>
            <a:ext cx="9144000" cy="1219200"/>
          </a:xfrm>
          <a:prstGeom prst="rect">
            <a:avLst/>
          </a:prstGeom>
        </p:spPr>
      </p:pic>
    </p:spTree>
    <p:extLst>
      <p:ext uri="{BB962C8B-B14F-4D97-AF65-F5344CB8AC3E}">
        <p14:creationId xmlns:p14="http://schemas.microsoft.com/office/powerpoint/2010/main" val="1768492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0831"/>
            <a:ext cx="8229600" cy="5027169"/>
          </a:xfrm>
        </p:spPr>
        <p:txBody>
          <a:bodyPr>
            <a:normAutofit fontScale="77500" lnSpcReduction="20000"/>
          </a:bodyPr>
          <a:lstStyle/>
          <a:p>
            <a:pPr marL="0" indent="0">
              <a:buNone/>
            </a:pPr>
            <a:r>
              <a:rPr lang="en-GB" sz="3600" b="1" dirty="0">
                <a:solidFill>
                  <a:srgbClr val="000000"/>
                </a:solidFill>
                <a:latin typeface="Gill Sans MT"/>
                <a:cs typeface="Gill Sans MT"/>
              </a:rPr>
              <a:t>Father God</a:t>
            </a:r>
            <a:endParaRPr lang="en-GB" sz="3600" dirty="0">
              <a:solidFill>
                <a:srgbClr val="000000"/>
              </a:solidFill>
              <a:latin typeface="Gill Sans MT"/>
              <a:cs typeface="Gill Sans MT"/>
            </a:endParaRPr>
          </a:p>
          <a:p>
            <a:pPr marL="0" indent="0">
              <a:buNone/>
            </a:pPr>
            <a:r>
              <a:rPr lang="en-GB" sz="3600" dirty="0">
                <a:solidFill>
                  <a:srgbClr val="000000"/>
                </a:solidFill>
                <a:latin typeface="Gill Sans MT"/>
                <a:cs typeface="Gill Sans MT"/>
              </a:rPr>
              <a:t> </a:t>
            </a:r>
          </a:p>
          <a:p>
            <a:pPr marL="0" indent="0">
              <a:buNone/>
            </a:pPr>
            <a:r>
              <a:rPr lang="en-GB" sz="3600" dirty="0">
                <a:solidFill>
                  <a:srgbClr val="000000"/>
                </a:solidFill>
                <a:latin typeface="Gill Sans MT"/>
                <a:cs typeface="Gill Sans MT"/>
              </a:rPr>
              <a:t>We thank you God for your faithful promises, and that you protect us and provide for us. Thank you for your strength when we are weak, for your unconditional love when we despair and for your hope when times are hard.</a:t>
            </a:r>
          </a:p>
          <a:p>
            <a:pPr marL="0" indent="0">
              <a:buNone/>
            </a:pPr>
            <a:r>
              <a:rPr lang="en-GB" sz="3600" dirty="0">
                <a:solidFill>
                  <a:srgbClr val="000000"/>
                </a:solidFill>
                <a:latin typeface="Gill Sans MT"/>
                <a:cs typeface="Gill Sans MT"/>
              </a:rPr>
              <a:t> </a:t>
            </a:r>
          </a:p>
          <a:p>
            <a:pPr marL="0" indent="0">
              <a:buNone/>
            </a:pPr>
            <a:r>
              <a:rPr lang="en-GB" sz="3600" dirty="0">
                <a:solidFill>
                  <a:srgbClr val="000000"/>
                </a:solidFill>
                <a:latin typeface="Gill Sans MT"/>
                <a:cs typeface="Gill Sans MT"/>
              </a:rPr>
              <a:t>We pray that children who are vulnerable and marginalised would know more of your powerful presence in lives that are often marked by pain, fear and loneliness. May the words of your son, Jesus, ‘I am with you always’, be a reality for them today</a:t>
            </a:r>
            <a:r>
              <a:rPr lang="en-GB" sz="3600" dirty="0" smtClean="0">
                <a:solidFill>
                  <a:srgbClr val="000000"/>
                </a:solidFill>
                <a:latin typeface="Gill Sans MT"/>
                <a:cs typeface="Gill Sans MT"/>
              </a:rPr>
              <a:t>. </a:t>
            </a:r>
            <a:endParaRPr lang="en-GB" sz="3600" dirty="0">
              <a:solidFill>
                <a:srgbClr val="000000"/>
              </a:solidFill>
              <a:latin typeface="Gill Sans MT"/>
              <a:cs typeface="Gill Sans MT"/>
            </a:endParaRPr>
          </a:p>
          <a:p>
            <a:pPr marL="0" indent="0">
              <a:buNone/>
            </a:pPr>
            <a:endParaRPr lang="en-US" dirty="0">
              <a:latin typeface="Gill Sans MT"/>
              <a:cs typeface="Gill Sans MT"/>
            </a:endParaRPr>
          </a:p>
        </p:txBody>
      </p:sp>
      <p:pic>
        <p:nvPicPr>
          <p:cNvPr id="5" name="Picture 4" descr="WWP header.png"/>
          <p:cNvPicPr>
            <a:picLocks noChangeAspect="1"/>
          </p:cNvPicPr>
          <p:nvPr/>
        </p:nvPicPr>
        <p:blipFill>
          <a:blip r:embed="rId2">
            <a:alphaModFix amt="82000"/>
            <a:extLst>
              <a:ext uri="{28A0092B-C50C-407E-A947-70E740481C1C}">
                <a14:useLocalDpi xmlns:a14="http://schemas.microsoft.com/office/drawing/2010/main" val="0"/>
              </a:ext>
            </a:extLst>
          </a:blip>
          <a:stretch>
            <a:fillRect/>
          </a:stretch>
        </p:blipFill>
        <p:spPr>
          <a:xfrm>
            <a:off x="457200" y="6753"/>
            <a:ext cx="8229600" cy="1859280"/>
          </a:xfrm>
          <a:prstGeom prst="rect">
            <a:avLst/>
          </a:prstGeom>
        </p:spPr>
      </p:pic>
    </p:spTree>
    <p:extLst>
      <p:ext uri="{BB962C8B-B14F-4D97-AF65-F5344CB8AC3E}">
        <p14:creationId xmlns:p14="http://schemas.microsoft.com/office/powerpoint/2010/main" val="2061450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va Green and Orange Background">
      <a:dk1>
        <a:srgbClr val="F78E15"/>
      </a:dk1>
      <a:lt1>
        <a:srgbClr val="B6D64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952</TotalTime>
  <Words>525</Words>
  <Application>Microsoft Office PowerPoint</Application>
  <PresentationFormat>On-screen Show (4:3)</PresentationFormat>
  <Paragraphs>43</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Lucy Blyth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Blyth</dc:creator>
  <cp:lastModifiedBy>j.walden</cp:lastModifiedBy>
  <cp:revision>58</cp:revision>
  <dcterms:created xsi:type="dcterms:W3CDTF">2015-03-09T12:53:32Z</dcterms:created>
  <dcterms:modified xsi:type="dcterms:W3CDTF">2015-05-08T13:26:55Z</dcterms:modified>
</cp:coreProperties>
</file>