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7" r:id="rId3"/>
    <p:sldId id="259" r:id="rId4"/>
    <p:sldId id="273" r:id="rId5"/>
    <p:sldId id="274" r:id="rId6"/>
    <p:sldId id="275" r:id="rId7"/>
    <p:sldId id="260" r:id="rId8"/>
    <p:sldId id="276" r:id="rId9"/>
    <p:sldId id="278" r:id="rId10"/>
    <p:sldId id="263" r:id="rId11"/>
    <p:sldId id="279" r:id="rId12"/>
    <p:sldId id="265" r:id="rId13"/>
    <p:sldId id="280" r:id="rId14"/>
    <p:sldId id="281" r:id="rId15"/>
    <p:sldId id="267" r:id="rId16"/>
    <p:sldId id="282" r:id="rId17"/>
    <p:sldId id="283" r:id="rId18"/>
    <p:sldId id="284" r:id="rId19"/>
    <p:sldId id="266" r:id="rId20"/>
    <p:sldId id="288" r:id="rId21"/>
    <p:sldId id="285" r:id="rId22"/>
    <p:sldId id="286" r:id="rId23"/>
    <p:sldId id="287" r:id="rId24"/>
    <p:sldId id="28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3" autoAdjust="0"/>
    <p:restoredTop sz="79862" autoAdjust="0"/>
  </p:normalViewPr>
  <p:slideViewPr>
    <p:cSldViewPr snapToGrid="0">
      <p:cViewPr varScale="1">
        <p:scale>
          <a:sx n="59" d="100"/>
          <a:sy n="59" d="100"/>
        </p:scale>
        <p:origin x="978"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2799C-F4DD-4918-AEA9-D92ACD9ED13F}" type="datetimeFigureOut">
              <a:rPr lang="en-GB" smtClean="0"/>
              <a:t>19/10/2017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BAE62-A185-41FC-9BCB-CDDF819FA04A}" type="slidenum">
              <a:rPr lang="en-GB" smtClean="0"/>
              <a:t>‹Nº›</a:t>
            </a:fld>
            <a:endParaRPr lang="en-GB"/>
          </a:p>
        </p:txBody>
      </p:sp>
    </p:spTree>
    <p:extLst>
      <p:ext uri="{BB962C8B-B14F-4D97-AF65-F5344CB8AC3E}">
        <p14:creationId xmlns:p14="http://schemas.microsoft.com/office/powerpoint/2010/main" val="376750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228BAE62-A185-41FC-9BCB-CDDF819FA04A}" type="slidenum">
              <a:rPr lang="en-GB" smtClean="0"/>
              <a:t>2</a:t>
            </a:fld>
            <a:endParaRPr lang="en-GB"/>
          </a:p>
        </p:txBody>
      </p:sp>
    </p:spTree>
    <p:extLst>
      <p:ext uri="{BB962C8B-B14F-4D97-AF65-F5344CB8AC3E}">
        <p14:creationId xmlns:p14="http://schemas.microsoft.com/office/powerpoint/2010/main" val="406606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28BAE62-A185-41FC-9BCB-CDDF819FA04A}" type="slidenum">
              <a:rPr lang="en-GB" smtClean="0"/>
              <a:t>12</a:t>
            </a:fld>
            <a:endParaRPr lang="en-GB"/>
          </a:p>
        </p:txBody>
      </p:sp>
    </p:spTree>
    <p:extLst>
      <p:ext uri="{BB962C8B-B14F-4D97-AF65-F5344CB8AC3E}">
        <p14:creationId xmlns:p14="http://schemas.microsoft.com/office/powerpoint/2010/main" val="2447428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28BAE62-A185-41FC-9BCB-CDDF819FA04A}" type="slidenum">
              <a:rPr lang="en-GB" smtClean="0"/>
              <a:t>13</a:t>
            </a:fld>
            <a:endParaRPr lang="en-GB"/>
          </a:p>
        </p:txBody>
      </p:sp>
    </p:spTree>
    <p:extLst>
      <p:ext uri="{BB962C8B-B14F-4D97-AF65-F5344CB8AC3E}">
        <p14:creationId xmlns:p14="http://schemas.microsoft.com/office/powerpoint/2010/main" val="3854126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28BAE62-A185-41FC-9BCB-CDDF819FA04A}" type="slidenum">
              <a:rPr lang="en-GB" smtClean="0"/>
              <a:t>14</a:t>
            </a:fld>
            <a:endParaRPr lang="en-GB"/>
          </a:p>
        </p:txBody>
      </p:sp>
    </p:spTree>
    <p:extLst>
      <p:ext uri="{BB962C8B-B14F-4D97-AF65-F5344CB8AC3E}">
        <p14:creationId xmlns:p14="http://schemas.microsoft.com/office/powerpoint/2010/main" val="667104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28BAE62-A185-41FC-9BCB-CDDF819FA04A}" type="slidenum">
              <a:rPr lang="en-GB" smtClean="0"/>
              <a:t>15</a:t>
            </a:fld>
            <a:endParaRPr lang="en-GB"/>
          </a:p>
        </p:txBody>
      </p:sp>
    </p:spTree>
    <p:extLst>
      <p:ext uri="{BB962C8B-B14F-4D97-AF65-F5344CB8AC3E}">
        <p14:creationId xmlns:p14="http://schemas.microsoft.com/office/powerpoint/2010/main" val="3563827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28BAE62-A185-41FC-9BCB-CDDF819FA04A}" type="slidenum">
              <a:rPr lang="en-GB" smtClean="0"/>
              <a:t>16</a:t>
            </a:fld>
            <a:endParaRPr lang="en-GB"/>
          </a:p>
        </p:txBody>
      </p:sp>
    </p:spTree>
    <p:extLst>
      <p:ext uri="{BB962C8B-B14F-4D97-AF65-F5344CB8AC3E}">
        <p14:creationId xmlns:p14="http://schemas.microsoft.com/office/powerpoint/2010/main" val="483348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28BAE62-A185-41FC-9BCB-CDDF819FA04A}" type="slidenum">
              <a:rPr lang="en-GB" smtClean="0"/>
              <a:t>17</a:t>
            </a:fld>
            <a:endParaRPr lang="en-GB"/>
          </a:p>
        </p:txBody>
      </p:sp>
    </p:spTree>
    <p:extLst>
      <p:ext uri="{BB962C8B-B14F-4D97-AF65-F5344CB8AC3E}">
        <p14:creationId xmlns:p14="http://schemas.microsoft.com/office/powerpoint/2010/main" val="1759125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28BAE62-A185-41FC-9BCB-CDDF819FA04A}" type="slidenum">
              <a:rPr lang="en-GB" smtClean="0"/>
              <a:t>18</a:t>
            </a:fld>
            <a:endParaRPr lang="en-GB"/>
          </a:p>
        </p:txBody>
      </p:sp>
    </p:spTree>
    <p:extLst>
      <p:ext uri="{BB962C8B-B14F-4D97-AF65-F5344CB8AC3E}">
        <p14:creationId xmlns:p14="http://schemas.microsoft.com/office/powerpoint/2010/main" val="2581154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28BAE62-A185-41FC-9BCB-CDDF819FA04A}" type="slidenum">
              <a:rPr lang="en-GB" smtClean="0"/>
              <a:t>19</a:t>
            </a:fld>
            <a:endParaRPr lang="en-GB"/>
          </a:p>
        </p:txBody>
      </p:sp>
    </p:spTree>
    <p:extLst>
      <p:ext uri="{BB962C8B-B14F-4D97-AF65-F5344CB8AC3E}">
        <p14:creationId xmlns:p14="http://schemas.microsoft.com/office/powerpoint/2010/main" val="3937383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28BAE62-A185-41FC-9BCB-CDDF819FA04A}" type="slidenum">
              <a:rPr lang="en-GB" smtClean="0"/>
              <a:t>20</a:t>
            </a:fld>
            <a:endParaRPr lang="en-GB"/>
          </a:p>
        </p:txBody>
      </p:sp>
    </p:spTree>
    <p:extLst>
      <p:ext uri="{BB962C8B-B14F-4D97-AF65-F5344CB8AC3E}">
        <p14:creationId xmlns:p14="http://schemas.microsoft.com/office/powerpoint/2010/main" val="2325414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28BAE62-A185-41FC-9BCB-CDDF819FA04A}" type="slidenum">
              <a:rPr lang="en-GB" smtClean="0"/>
              <a:t>21</a:t>
            </a:fld>
            <a:endParaRPr lang="en-GB"/>
          </a:p>
        </p:txBody>
      </p:sp>
    </p:spTree>
    <p:extLst>
      <p:ext uri="{BB962C8B-B14F-4D97-AF65-F5344CB8AC3E}">
        <p14:creationId xmlns:p14="http://schemas.microsoft.com/office/powerpoint/2010/main" val="1981916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28BAE62-A185-41FC-9BCB-CDDF819FA04A}" type="slidenum">
              <a:rPr lang="en-GB" smtClean="0"/>
              <a:t>3</a:t>
            </a:fld>
            <a:endParaRPr lang="en-GB"/>
          </a:p>
        </p:txBody>
      </p:sp>
    </p:spTree>
    <p:extLst>
      <p:ext uri="{BB962C8B-B14F-4D97-AF65-F5344CB8AC3E}">
        <p14:creationId xmlns:p14="http://schemas.microsoft.com/office/powerpoint/2010/main" val="3526207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28BAE62-A185-41FC-9BCB-CDDF819FA04A}" type="slidenum">
              <a:rPr lang="en-GB" smtClean="0"/>
              <a:t>22</a:t>
            </a:fld>
            <a:endParaRPr lang="en-GB"/>
          </a:p>
        </p:txBody>
      </p:sp>
    </p:spTree>
    <p:extLst>
      <p:ext uri="{BB962C8B-B14F-4D97-AF65-F5344CB8AC3E}">
        <p14:creationId xmlns:p14="http://schemas.microsoft.com/office/powerpoint/2010/main" val="3321012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28BAE62-A185-41FC-9BCB-CDDF819FA04A}" type="slidenum">
              <a:rPr lang="en-GB" smtClean="0"/>
              <a:t>23</a:t>
            </a:fld>
            <a:endParaRPr lang="en-GB"/>
          </a:p>
        </p:txBody>
      </p:sp>
    </p:spTree>
    <p:extLst>
      <p:ext uri="{BB962C8B-B14F-4D97-AF65-F5344CB8AC3E}">
        <p14:creationId xmlns:p14="http://schemas.microsoft.com/office/powerpoint/2010/main" val="1080357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28BAE62-A185-41FC-9BCB-CDDF819FA04A}" type="slidenum">
              <a:rPr lang="en-GB" smtClean="0"/>
              <a:t>24</a:t>
            </a:fld>
            <a:endParaRPr lang="en-GB"/>
          </a:p>
        </p:txBody>
      </p:sp>
    </p:spTree>
    <p:extLst>
      <p:ext uri="{BB962C8B-B14F-4D97-AF65-F5344CB8AC3E}">
        <p14:creationId xmlns:p14="http://schemas.microsoft.com/office/powerpoint/2010/main" val="1492206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28BAE62-A185-41FC-9BCB-CDDF819FA04A}" type="slidenum">
              <a:rPr lang="en-GB" smtClean="0"/>
              <a:t>4</a:t>
            </a:fld>
            <a:endParaRPr lang="en-GB"/>
          </a:p>
        </p:txBody>
      </p:sp>
    </p:spTree>
    <p:extLst>
      <p:ext uri="{BB962C8B-B14F-4D97-AF65-F5344CB8AC3E}">
        <p14:creationId xmlns:p14="http://schemas.microsoft.com/office/powerpoint/2010/main" val="40591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28BAE62-A185-41FC-9BCB-CDDF819FA04A}" type="slidenum">
              <a:rPr lang="en-GB" smtClean="0"/>
              <a:t>5</a:t>
            </a:fld>
            <a:endParaRPr lang="en-GB"/>
          </a:p>
        </p:txBody>
      </p:sp>
    </p:spTree>
    <p:extLst>
      <p:ext uri="{BB962C8B-B14F-4D97-AF65-F5344CB8AC3E}">
        <p14:creationId xmlns:p14="http://schemas.microsoft.com/office/powerpoint/2010/main" val="2752183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latin typeface="Gill Sans MT" panose="020B0502020104020203" pitchFamily="34" charset="0"/>
              </a:rPr>
              <a:t>How</a:t>
            </a:r>
            <a:r>
              <a:rPr lang="en-GB" sz="1100" baseline="0" dirty="0" smtClean="0">
                <a:latin typeface="Gill Sans MT" panose="020B0502020104020203" pitchFamily="34" charset="0"/>
              </a:rPr>
              <a:t> would the Bible inform our understanding of these universal human needs?</a:t>
            </a:r>
            <a:endParaRPr lang="en-GB" sz="110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28BAE62-A185-41FC-9BCB-CDDF819FA04A}" type="slidenum">
              <a:rPr lang="en-GB" smtClean="0"/>
              <a:t>6</a:t>
            </a:fld>
            <a:endParaRPr lang="en-GB"/>
          </a:p>
        </p:txBody>
      </p:sp>
    </p:spTree>
    <p:extLst>
      <p:ext uri="{BB962C8B-B14F-4D97-AF65-F5344CB8AC3E}">
        <p14:creationId xmlns:p14="http://schemas.microsoft.com/office/powerpoint/2010/main" val="1728487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28BAE62-A185-41FC-9BCB-CDDF819FA04A}" type="slidenum">
              <a:rPr lang="en-GB" smtClean="0"/>
              <a:t>7</a:t>
            </a:fld>
            <a:endParaRPr lang="en-GB"/>
          </a:p>
        </p:txBody>
      </p:sp>
    </p:spTree>
    <p:extLst>
      <p:ext uri="{BB962C8B-B14F-4D97-AF65-F5344CB8AC3E}">
        <p14:creationId xmlns:p14="http://schemas.microsoft.com/office/powerpoint/2010/main" val="1960493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28BAE62-A185-41FC-9BCB-CDDF819FA04A}" type="slidenum">
              <a:rPr lang="en-GB" smtClean="0"/>
              <a:t>8</a:t>
            </a:fld>
            <a:endParaRPr lang="en-GB"/>
          </a:p>
        </p:txBody>
      </p:sp>
    </p:spTree>
    <p:extLst>
      <p:ext uri="{BB962C8B-B14F-4D97-AF65-F5344CB8AC3E}">
        <p14:creationId xmlns:p14="http://schemas.microsoft.com/office/powerpoint/2010/main" val="3071510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28BAE62-A185-41FC-9BCB-CDDF819FA04A}" type="slidenum">
              <a:rPr lang="en-GB" smtClean="0"/>
              <a:t>10</a:t>
            </a:fld>
            <a:endParaRPr lang="en-GB"/>
          </a:p>
        </p:txBody>
      </p:sp>
    </p:spTree>
    <p:extLst>
      <p:ext uri="{BB962C8B-B14F-4D97-AF65-F5344CB8AC3E}">
        <p14:creationId xmlns:p14="http://schemas.microsoft.com/office/powerpoint/2010/main" val="1431602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28BAE62-A185-41FC-9BCB-CDDF819FA04A}" type="slidenum">
              <a:rPr lang="en-GB" smtClean="0"/>
              <a:t>11</a:t>
            </a:fld>
            <a:endParaRPr lang="en-GB"/>
          </a:p>
        </p:txBody>
      </p:sp>
    </p:spTree>
    <p:extLst>
      <p:ext uri="{BB962C8B-B14F-4D97-AF65-F5344CB8AC3E}">
        <p14:creationId xmlns:p14="http://schemas.microsoft.com/office/powerpoint/2010/main" val="2786498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468B65B-E619-4574-B04B-8B1C96ABEED7}" type="datetimeFigureOut">
              <a:rPr lang="en-GB" smtClean="0"/>
              <a:t>19/10/2017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813FFB-5920-40BB-8172-B34160E28B8F}" type="slidenum">
              <a:rPr lang="en-GB" smtClean="0"/>
              <a:t>‹Nº›</a:t>
            </a:fld>
            <a:endParaRPr lang="en-GB"/>
          </a:p>
        </p:txBody>
      </p:sp>
    </p:spTree>
    <p:extLst>
      <p:ext uri="{BB962C8B-B14F-4D97-AF65-F5344CB8AC3E}">
        <p14:creationId xmlns:p14="http://schemas.microsoft.com/office/powerpoint/2010/main" val="555488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68B65B-E619-4574-B04B-8B1C96ABEED7}" type="datetimeFigureOut">
              <a:rPr lang="en-GB" smtClean="0"/>
              <a:t>19/10/2017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813FFB-5920-40BB-8172-B34160E28B8F}" type="slidenum">
              <a:rPr lang="en-GB" smtClean="0"/>
              <a:t>‹Nº›</a:t>
            </a:fld>
            <a:endParaRPr lang="en-GB"/>
          </a:p>
        </p:txBody>
      </p:sp>
    </p:spTree>
    <p:extLst>
      <p:ext uri="{BB962C8B-B14F-4D97-AF65-F5344CB8AC3E}">
        <p14:creationId xmlns:p14="http://schemas.microsoft.com/office/powerpoint/2010/main" val="85821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68B65B-E619-4574-B04B-8B1C96ABEED7}" type="datetimeFigureOut">
              <a:rPr lang="en-GB" smtClean="0"/>
              <a:t>19/10/2017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813FFB-5920-40BB-8172-B34160E28B8F}" type="slidenum">
              <a:rPr lang="en-GB" smtClean="0"/>
              <a:t>‹Nº›</a:t>
            </a:fld>
            <a:endParaRPr lang="en-GB"/>
          </a:p>
        </p:txBody>
      </p:sp>
    </p:spTree>
    <p:extLst>
      <p:ext uri="{BB962C8B-B14F-4D97-AF65-F5344CB8AC3E}">
        <p14:creationId xmlns:p14="http://schemas.microsoft.com/office/powerpoint/2010/main" val="114986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68B65B-E619-4574-B04B-8B1C96ABEED7}" type="datetimeFigureOut">
              <a:rPr lang="en-GB" smtClean="0"/>
              <a:t>19/10/2017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813FFB-5920-40BB-8172-B34160E28B8F}" type="slidenum">
              <a:rPr lang="en-GB" smtClean="0"/>
              <a:t>‹Nº›</a:t>
            </a:fld>
            <a:endParaRPr lang="en-GB"/>
          </a:p>
        </p:txBody>
      </p:sp>
    </p:spTree>
    <p:extLst>
      <p:ext uri="{BB962C8B-B14F-4D97-AF65-F5344CB8AC3E}">
        <p14:creationId xmlns:p14="http://schemas.microsoft.com/office/powerpoint/2010/main" val="117409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68B65B-E619-4574-B04B-8B1C96ABEED7}" type="datetimeFigureOut">
              <a:rPr lang="en-GB" smtClean="0"/>
              <a:t>19/10/2017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813FFB-5920-40BB-8172-B34160E28B8F}" type="slidenum">
              <a:rPr lang="en-GB" smtClean="0"/>
              <a:t>‹Nº›</a:t>
            </a:fld>
            <a:endParaRPr lang="en-GB"/>
          </a:p>
        </p:txBody>
      </p:sp>
    </p:spTree>
    <p:extLst>
      <p:ext uri="{BB962C8B-B14F-4D97-AF65-F5344CB8AC3E}">
        <p14:creationId xmlns:p14="http://schemas.microsoft.com/office/powerpoint/2010/main" val="329882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468B65B-E619-4574-B04B-8B1C96ABEED7}" type="datetimeFigureOut">
              <a:rPr lang="en-GB" smtClean="0"/>
              <a:t>19/10/2017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813FFB-5920-40BB-8172-B34160E28B8F}" type="slidenum">
              <a:rPr lang="en-GB" smtClean="0"/>
              <a:t>‹Nº›</a:t>
            </a:fld>
            <a:endParaRPr lang="en-GB"/>
          </a:p>
        </p:txBody>
      </p:sp>
    </p:spTree>
    <p:extLst>
      <p:ext uri="{BB962C8B-B14F-4D97-AF65-F5344CB8AC3E}">
        <p14:creationId xmlns:p14="http://schemas.microsoft.com/office/powerpoint/2010/main" val="351299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468B65B-E619-4574-B04B-8B1C96ABEED7}" type="datetimeFigureOut">
              <a:rPr lang="en-GB" smtClean="0"/>
              <a:t>19/10/2017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813FFB-5920-40BB-8172-B34160E28B8F}" type="slidenum">
              <a:rPr lang="en-GB" smtClean="0"/>
              <a:t>‹Nº›</a:t>
            </a:fld>
            <a:endParaRPr lang="en-GB"/>
          </a:p>
        </p:txBody>
      </p:sp>
    </p:spTree>
    <p:extLst>
      <p:ext uri="{BB962C8B-B14F-4D97-AF65-F5344CB8AC3E}">
        <p14:creationId xmlns:p14="http://schemas.microsoft.com/office/powerpoint/2010/main" val="69106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468B65B-E619-4574-B04B-8B1C96ABEED7}" type="datetimeFigureOut">
              <a:rPr lang="en-GB" smtClean="0"/>
              <a:t>19/10/2017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813FFB-5920-40BB-8172-B34160E28B8F}" type="slidenum">
              <a:rPr lang="en-GB" smtClean="0"/>
              <a:t>‹Nº›</a:t>
            </a:fld>
            <a:endParaRPr lang="en-GB"/>
          </a:p>
        </p:txBody>
      </p:sp>
    </p:spTree>
    <p:extLst>
      <p:ext uri="{BB962C8B-B14F-4D97-AF65-F5344CB8AC3E}">
        <p14:creationId xmlns:p14="http://schemas.microsoft.com/office/powerpoint/2010/main" val="2570848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8B65B-E619-4574-B04B-8B1C96ABEED7}" type="datetimeFigureOut">
              <a:rPr lang="en-GB" smtClean="0"/>
              <a:t>19/10/2017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813FFB-5920-40BB-8172-B34160E28B8F}" type="slidenum">
              <a:rPr lang="en-GB" smtClean="0"/>
              <a:t>‹Nº›</a:t>
            </a:fld>
            <a:endParaRPr lang="en-GB"/>
          </a:p>
        </p:txBody>
      </p:sp>
    </p:spTree>
    <p:extLst>
      <p:ext uri="{BB962C8B-B14F-4D97-AF65-F5344CB8AC3E}">
        <p14:creationId xmlns:p14="http://schemas.microsoft.com/office/powerpoint/2010/main" val="223793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8B65B-E619-4574-B04B-8B1C96ABEED7}" type="datetimeFigureOut">
              <a:rPr lang="en-GB" smtClean="0"/>
              <a:t>19/10/2017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813FFB-5920-40BB-8172-B34160E28B8F}" type="slidenum">
              <a:rPr lang="en-GB" smtClean="0"/>
              <a:t>‹Nº›</a:t>
            </a:fld>
            <a:endParaRPr lang="en-GB"/>
          </a:p>
        </p:txBody>
      </p:sp>
    </p:spTree>
    <p:extLst>
      <p:ext uri="{BB962C8B-B14F-4D97-AF65-F5344CB8AC3E}">
        <p14:creationId xmlns:p14="http://schemas.microsoft.com/office/powerpoint/2010/main" val="2091866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8B65B-E619-4574-B04B-8B1C96ABEED7}" type="datetimeFigureOut">
              <a:rPr lang="en-GB" smtClean="0"/>
              <a:t>19/10/2017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813FFB-5920-40BB-8172-B34160E28B8F}" type="slidenum">
              <a:rPr lang="en-GB" smtClean="0"/>
              <a:t>‹Nº›</a:t>
            </a:fld>
            <a:endParaRPr lang="en-GB"/>
          </a:p>
        </p:txBody>
      </p:sp>
    </p:spTree>
    <p:extLst>
      <p:ext uri="{BB962C8B-B14F-4D97-AF65-F5344CB8AC3E}">
        <p14:creationId xmlns:p14="http://schemas.microsoft.com/office/powerpoint/2010/main" val="1556003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8B65B-E619-4574-B04B-8B1C96ABEED7}" type="datetimeFigureOut">
              <a:rPr lang="en-GB" smtClean="0"/>
              <a:t>19/10/2017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13FFB-5920-40BB-8172-B34160E28B8F}" type="slidenum">
              <a:rPr lang="en-GB" smtClean="0"/>
              <a:t>‹Nº›</a:t>
            </a:fld>
            <a:endParaRPr lang="en-GB"/>
          </a:p>
        </p:txBody>
      </p:sp>
    </p:spTree>
    <p:extLst>
      <p:ext uri="{BB962C8B-B14F-4D97-AF65-F5344CB8AC3E}">
        <p14:creationId xmlns:p14="http://schemas.microsoft.com/office/powerpoint/2010/main" val="2547636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5.png"/><Relationship Id="rId5" Type="http://schemas.openxmlformats.org/officeDocument/2006/relationships/image" Target="../media/image16.png"/><Relationship Id="rId10" Type="http://schemas.openxmlformats.org/officeDocument/2006/relationships/image" Target="../media/image4.png"/><Relationship Id="rId4" Type="http://schemas.openxmlformats.org/officeDocument/2006/relationships/image" Target="../media/image15.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 y="0"/>
            <a:ext cx="12190195" cy="685901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1013" y="284753"/>
            <a:ext cx="1545795" cy="663076"/>
          </a:xfrm>
          <a:prstGeom prst="rect">
            <a:avLst/>
          </a:prstGeom>
        </p:spPr>
      </p:pic>
      <p:sp>
        <p:nvSpPr>
          <p:cNvPr id="2" name="TextBox 1"/>
          <p:cNvSpPr txBox="1"/>
          <p:nvPr/>
        </p:nvSpPr>
        <p:spPr>
          <a:xfrm>
            <a:off x="2579578" y="4947120"/>
            <a:ext cx="7034646" cy="1938992"/>
          </a:xfrm>
          <a:prstGeom prst="rect">
            <a:avLst/>
          </a:prstGeom>
          <a:noFill/>
        </p:spPr>
        <p:txBody>
          <a:bodyPr wrap="square" rtlCol="0">
            <a:spAutoFit/>
          </a:bodyPr>
          <a:lstStyle/>
          <a:p>
            <a:pPr algn="ctr"/>
            <a:r>
              <a:rPr lang="en-GB" sz="6000" dirty="0" err="1" smtClean="0">
                <a:latin typeface="Gill Sans MT" panose="020B0502020104020203" pitchFamily="34" charset="0"/>
              </a:rPr>
              <a:t>Ser</a:t>
            </a:r>
            <a:r>
              <a:rPr lang="en-GB" sz="6000" dirty="0" smtClean="0">
                <a:latin typeface="Gill Sans MT" panose="020B0502020104020203" pitchFamily="34" charset="0"/>
              </a:rPr>
              <a:t> </a:t>
            </a:r>
            <a:r>
              <a:rPr lang="en-GB" sz="6000" dirty="0" err="1" smtClean="0">
                <a:latin typeface="Gill Sans MT" panose="020B0502020104020203" pitchFamily="34" charset="0"/>
              </a:rPr>
              <a:t>familia</a:t>
            </a:r>
            <a:endParaRPr lang="en-GB" sz="6000" dirty="0" smtClean="0">
              <a:latin typeface="Gill Sans MT" panose="020B0502020104020203" pitchFamily="34" charset="0"/>
            </a:endParaRPr>
          </a:p>
          <a:p>
            <a:pPr algn="ctr"/>
            <a:r>
              <a:rPr lang="en-GB" sz="6000" dirty="0">
                <a:latin typeface="Gill Sans MT" panose="020B0502020104020203" pitchFamily="34" charset="0"/>
              </a:rPr>
              <a:t>I</a:t>
            </a:r>
          </a:p>
        </p:txBody>
      </p:sp>
    </p:spTree>
    <p:extLst>
      <p:ext uri="{BB962C8B-B14F-4D97-AF65-F5344CB8AC3E}">
        <p14:creationId xmlns:p14="http://schemas.microsoft.com/office/powerpoint/2010/main" val="1761645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05" y="981214"/>
            <a:ext cx="6238065" cy="4990452"/>
          </a:xfrm>
          <a:prstGeom prst="rect">
            <a:avLst/>
          </a:prstGeom>
        </p:spPr>
      </p:pic>
      <p:sp>
        <p:nvSpPr>
          <p:cNvPr id="3" name="TextBox 2"/>
          <p:cNvSpPr txBox="1"/>
          <p:nvPr/>
        </p:nvSpPr>
        <p:spPr>
          <a:xfrm>
            <a:off x="6995049" y="1116696"/>
            <a:ext cx="4934466" cy="6278642"/>
          </a:xfrm>
          <a:prstGeom prst="rect">
            <a:avLst/>
          </a:prstGeom>
          <a:noFill/>
        </p:spPr>
        <p:txBody>
          <a:bodyPr wrap="square" rtlCol="0">
            <a:spAutoFit/>
          </a:bodyPr>
          <a:lstStyle/>
          <a:p>
            <a:r>
              <a:rPr lang="es-CR" sz="3400" b="1" dirty="0" smtClean="0">
                <a:latin typeface="Gill Sans MT" panose="020B0502020104020203" pitchFamily="34" charset="0"/>
              </a:rPr>
              <a:t>¿</a:t>
            </a:r>
            <a:r>
              <a:rPr lang="es-CR" sz="3400" b="1" dirty="0">
                <a:latin typeface="Gill Sans MT" panose="020B0502020104020203" pitchFamily="34" charset="0"/>
              </a:rPr>
              <a:t>Por qué los niños </a:t>
            </a:r>
            <a:r>
              <a:rPr lang="es-CR" sz="3400" b="1" dirty="0" smtClean="0">
                <a:latin typeface="Gill Sans MT" panose="020B0502020104020203" pitchFamily="34" charset="0"/>
              </a:rPr>
              <a:t>y niñas están </a:t>
            </a:r>
            <a:r>
              <a:rPr lang="es-CR" sz="3400" b="1" dirty="0">
                <a:latin typeface="Gill Sans MT" panose="020B0502020104020203" pitchFamily="34" charset="0"/>
              </a:rPr>
              <a:t>separados de sus familias?</a:t>
            </a:r>
            <a:endParaRPr lang="en-GB" sz="3400" b="1" dirty="0" smtClean="0">
              <a:latin typeface="Gill Sans MT" panose="020B0502020104020203" pitchFamily="34" charset="0"/>
            </a:endParaRPr>
          </a:p>
          <a:p>
            <a:endParaRPr lang="en-GB" sz="2000" dirty="0">
              <a:latin typeface="Gill Sans MT" panose="020B0502020104020203" pitchFamily="34" charset="0"/>
            </a:endParaRPr>
          </a:p>
          <a:p>
            <a:r>
              <a:rPr lang="es-CR" sz="2400" dirty="0" smtClean="0">
                <a:latin typeface="Gill Sans MT" panose="020B0502020104020203" pitchFamily="34" charset="0"/>
              </a:rPr>
              <a:t>UNICEF </a:t>
            </a:r>
            <a:r>
              <a:rPr lang="es-CR" sz="2400" dirty="0">
                <a:latin typeface="Gill Sans MT" panose="020B0502020104020203" pitchFamily="34" charset="0"/>
              </a:rPr>
              <a:t>estima que 145 millones de niños </a:t>
            </a:r>
            <a:r>
              <a:rPr lang="es-CR" sz="2400" dirty="0" smtClean="0">
                <a:latin typeface="Gill Sans MT" panose="020B0502020104020203" pitchFamily="34" charset="0"/>
              </a:rPr>
              <a:t>y niñas en </a:t>
            </a:r>
            <a:r>
              <a:rPr lang="es-CR" sz="2400" dirty="0">
                <a:latin typeface="Gill Sans MT" panose="020B0502020104020203" pitchFamily="34" charset="0"/>
              </a:rPr>
              <a:t>todo el mundo son huérfanos; Sólo el 9% ha perdido a ambos padres</a:t>
            </a:r>
            <a:endParaRPr lang="en-GB" sz="2400" dirty="0" smtClean="0">
              <a:latin typeface="Gill Sans MT" panose="020B0502020104020203" pitchFamily="34" charset="0"/>
            </a:endParaRPr>
          </a:p>
          <a:p>
            <a:endParaRPr lang="en-GB" sz="2400" dirty="0" smtClean="0">
              <a:latin typeface="Gill Sans MT" panose="020B0502020104020203" pitchFamily="34" charset="0"/>
            </a:endParaRPr>
          </a:p>
          <a:p>
            <a:r>
              <a:rPr lang="es-CR" sz="2400" dirty="0" smtClean="0">
                <a:latin typeface="Gill Sans MT" panose="020B0502020104020203" pitchFamily="34" charset="0"/>
              </a:rPr>
              <a:t>Estimación </a:t>
            </a:r>
            <a:r>
              <a:rPr lang="es-CR" sz="2400" dirty="0">
                <a:latin typeface="Gill Sans MT" panose="020B0502020104020203" pitchFamily="34" charset="0"/>
              </a:rPr>
              <a:t>de 2 millones de </a:t>
            </a:r>
            <a:r>
              <a:rPr lang="es-CR" sz="2400" dirty="0" smtClean="0">
                <a:latin typeface="Gill Sans MT" panose="020B0502020104020203" pitchFamily="34" charset="0"/>
              </a:rPr>
              <a:t>niños y niñas </a:t>
            </a:r>
            <a:r>
              <a:rPr lang="es-CR" sz="2400" dirty="0">
                <a:latin typeface="Gill Sans MT" panose="020B0502020104020203" pitchFamily="34" charset="0"/>
              </a:rPr>
              <a:t>en cuidados institucionales; El 80% tiene un padre </a:t>
            </a:r>
            <a:r>
              <a:rPr lang="es-CR" sz="2400" dirty="0" smtClean="0">
                <a:latin typeface="Gill Sans MT" panose="020B0502020104020203" pitchFamily="34" charset="0"/>
              </a:rPr>
              <a:t>que vive aún</a:t>
            </a:r>
            <a:endParaRPr lang="en-GB" sz="2400" dirty="0" smtClean="0">
              <a:latin typeface="Gill Sans MT" panose="020B0502020104020203" pitchFamily="34" charset="0"/>
            </a:endParaRPr>
          </a:p>
          <a:p>
            <a:endParaRPr lang="en-GB" sz="2000" dirty="0">
              <a:latin typeface="Gill Sans MT" panose="020B0502020104020203" pitchFamily="34" charset="0"/>
            </a:endParaRPr>
          </a:p>
          <a:p>
            <a:endParaRPr lang="en-GB" sz="2000" dirty="0">
              <a:latin typeface="Gill Sans MT" panose="020B0502020104020203" pitchFamily="34" charset="0"/>
            </a:endParaRPr>
          </a:p>
          <a:p>
            <a:endParaRPr lang="en-GB" sz="2000" dirty="0">
              <a:latin typeface="Gill Sans MT" panose="020B0502020104020203" pitchFamily="34" charset="0"/>
            </a:endParaRPr>
          </a:p>
          <a:p>
            <a:endParaRPr lang="en-GB" sz="2800" b="1" dirty="0">
              <a:latin typeface="Gill Sans MT" panose="020B0502020104020203" pitchFamily="34" charset="0"/>
            </a:endParaRPr>
          </a:p>
        </p:txBody>
      </p:sp>
      <p:pic>
        <p:nvPicPr>
          <p:cNvPr id="6" name="Picture 5"/>
          <p:cNvPicPr>
            <a:picLocks noChangeAspect="1"/>
          </p:cNvPicPr>
          <p:nvPr/>
        </p:nvPicPr>
        <p:blipFill>
          <a:blip r:embed="rId4"/>
          <a:stretch>
            <a:fillRect/>
          </a:stretch>
        </p:blipFill>
        <p:spPr>
          <a:xfrm>
            <a:off x="9579288" y="350828"/>
            <a:ext cx="2620767" cy="629619"/>
          </a:xfrm>
          <a:prstGeom prst="rect">
            <a:avLst/>
          </a:prstGeom>
        </p:spPr>
      </p:pic>
      <p:pic>
        <p:nvPicPr>
          <p:cNvPr id="7" name="Picture 6"/>
          <p:cNvPicPr>
            <a:picLocks noChangeAspect="1"/>
          </p:cNvPicPr>
          <p:nvPr/>
        </p:nvPicPr>
        <p:blipFill>
          <a:blip r:embed="rId5"/>
          <a:stretch>
            <a:fillRect/>
          </a:stretch>
        </p:blipFill>
        <p:spPr>
          <a:xfrm>
            <a:off x="-1" y="6273075"/>
            <a:ext cx="12200055" cy="355734"/>
          </a:xfrm>
          <a:prstGeom prst="rect">
            <a:avLst/>
          </a:prstGeom>
        </p:spPr>
      </p:pic>
    </p:spTree>
    <p:extLst>
      <p:ext uri="{BB962C8B-B14F-4D97-AF65-F5344CB8AC3E}">
        <p14:creationId xmlns:p14="http://schemas.microsoft.com/office/powerpoint/2010/main" val="2796003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05" y="981214"/>
            <a:ext cx="6238065" cy="4990452"/>
          </a:xfrm>
          <a:prstGeom prst="rect">
            <a:avLst/>
          </a:prstGeom>
        </p:spPr>
      </p:pic>
      <p:sp>
        <p:nvSpPr>
          <p:cNvPr id="3" name="TextBox 2"/>
          <p:cNvSpPr txBox="1"/>
          <p:nvPr/>
        </p:nvSpPr>
        <p:spPr>
          <a:xfrm>
            <a:off x="6995049" y="1116696"/>
            <a:ext cx="4934466" cy="1969770"/>
          </a:xfrm>
          <a:prstGeom prst="rect">
            <a:avLst/>
          </a:prstGeom>
          <a:noFill/>
        </p:spPr>
        <p:txBody>
          <a:bodyPr wrap="square" rtlCol="0">
            <a:spAutoFit/>
          </a:bodyPr>
          <a:lstStyle/>
          <a:p>
            <a:r>
              <a:rPr lang="es-CR" sz="3400" b="1" dirty="0" smtClean="0">
                <a:latin typeface="Gill Sans MT" panose="020B0502020104020203" pitchFamily="34" charset="0"/>
              </a:rPr>
              <a:t>¿</a:t>
            </a:r>
            <a:r>
              <a:rPr lang="es-CR" sz="3400" b="1" dirty="0">
                <a:latin typeface="Gill Sans MT" panose="020B0502020104020203" pitchFamily="34" charset="0"/>
              </a:rPr>
              <a:t>Por qué los niños </a:t>
            </a:r>
            <a:r>
              <a:rPr lang="es-CR" sz="3400" b="1" dirty="0" smtClean="0">
                <a:latin typeface="Gill Sans MT" panose="020B0502020104020203" pitchFamily="34" charset="0"/>
              </a:rPr>
              <a:t>y niñas están </a:t>
            </a:r>
            <a:r>
              <a:rPr lang="es-CR" sz="3400" b="1" dirty="0">
                <a:latin typeface="Gill Sans MT" panose="020B0502020104020203" pitchFamily="34" charset="0"/>
              </a:rPr>
              <a:t>separados de sus familias?</a:t>
            </a:r>
            <a:endParaRPr lang="en-GB" sz="3400" b="1" dirty="0" smtClean="0">
              <a:latin typeface="Gill Sans MT" panose="020B0502020104020203" pitchFamily="34" charset="0"/>
            </a:endParaRPr>
          </a:p>
          <a:p>
            <a:endParaRPr lang="en-GB" sz="2000" dirty="0">
              <a:latin typeface="Gill Sans MT" panose="020B0502020104020203" pitchFamily="34" charset="0"/>
            </a:endParaRPr>
          </a:p>
        </p:txBody>
      </p:sp>
      <p:sp>
        <p:nvSpPr>
          <p:cNvPr id="6" name="TextBox 5"/>
          <p:cNvSpPr txBox="1"/>
          <p:nvPr/>
        </p:nvSpPr>
        <p:spPr>
          <a:xfrm>
            <a:off x="7076209" y="2948050"/>
            <a:ext cx="4623955" cy="2677656"/>
          </a:xfrm>
          <a:prstGeom prst="rect">
            <a:avLst/>
          </a:prstGeom>
          <a:noFill/>
        </p:spPr>
        <p:txBody>
          <a:bodyPr wrap="square" numCol="2" rtlCol="0">
            <a:spAutoFit/>
          </a:bodyPr>
          <a:lstStyle/>
          <a:p>
            <a:r>
              <a:rPr lang="en-GB" sz="2400" dirty="0" err="1" smtClean="0">
                <a:latin typeface="Gill Sans MT" panose="020B0502020104020203" pitchFamily="34" charset="0"/>
              </a:rPr>
              <a:t>Conflicto</a:t>
            </a:r>
            <a:r>
              <a:rPr lang="en-GB" sz="2400" dirty="0" smtClean="0">
                <a:latin typeface="Gill Sans MT" panose="020B0502020104020203" pitchFamily="34" charset="0"/>
              </a:rPr>
              <a:t> </a:t>
            </a:r>
            <a:r>
              <a:rPr lang="en-GB" sz="2400" dirty="0" err="1" smtClean="0">
                <a:latin typeface="Gill Sans MT" panose="020B0502020104020203" pitchFamily="34" charset="0"/>
              </a:rPr>
              <a:t>armado</a:t>
            </a:r>
            <a:endParaRPr lang="en-GB" sz="2400" dirty="0">
              <a:latin typeface="Gill Sans MT" panose="020B0502020104020203" pitchFamily="34" charset="0"/>
            </a:endParaRPr>
          </a:p>
          <a:p>
            <a:r>
              <a:rPr lang="en-GB" sz="2400" dirty="0" err="1" smtClean="0">
                <a:latin typeface="Gill Sans MT" panose="020B0502020104020203" pitchFamily="34" charset="0"/>
              </a:rPr>
              <a:t>Desastre</a:t>
            </a:r>
            <a:r>
              <a:rPr lang="en-GB" sz="2400" dirty="0" smtClean="0">
                <a:latin typeface="Gill Sans MT" panose="020B0502020104020203" pitchFamily="34" charset="0"/>
              </a:rPr>
              <a:t> natural </a:t>
            </a:r>
          </a:p>
          <a:p>
            <a:r>
              <a:rPr lang="en-GB" sz="2400" dirty="0" err="1" smtClean="0">
                <a:latin typeface="Gill Sans MT" panose="020B0502020104020203" pitchFamily="34" charset="0"/>
              </a:rPr>
              <a:t>Enfermedad</a:t>
            </a:r>
            <a:endParaRPr lang="en-GB" sz="2400" dirty="0" smtClean="0">
              <a:latin typeface="Gill Sans MT" panose="020B0502020104020203" pitchFamily="34" charset="0"/>
            </a:endParaRPr>
          </a:p>
          <a:p>
            <a:r>
              <a:rPr lang="en-GB" sz="2400" dirty="0" err="1" smtClean="0">
                <a:latin typeface="Gill Sans MT" panose="020B0502020104020203" pitchFamily="34" charset="0"/>
              </a:rPr>
              <a:t>Pobreza</a:t>
            </a:r>
            <a:endParaRPr lang="en-GB" sz="2400" dirty="0">
              <a:latin typeface="Gill Sans MT" panose="020B0502020104020203" pitchFamily="34" charset="0"/>
            </a:endParaRPr>
          </a:p>
          <a:p>
            <a:r>
              <a:rPr lang="en-GB" sz="2400" dirty="0" err="1" smtClean="0">
                <a:latin typeface="Gill Sans MT" panose="020B0502020104020203" pitchFamily="34" charset="0"/>
              </a:rPr>
              <a:t>Discapacidad</a:t>
            </a:r>
            <a:endParaRPr lang="en-GB" sz="2400" dirty="0">
              <a:latin typeface="Gill Sans MT" panose="020B0502020104020203" pitchFamily="34" charset="0"/>
            </a:endParaRPr>
          </a:p>
          <a:p>
            <a:r>
              <a:rPr lang="en-GB" sz="2400" dirty="0" err="1" smtClean="0">
                <a:latin typeface="Gill Sans MT" panose="020B0502020104020203" pitchFamily="34" charset="0"/>
              </a:rPr>
              <a:t>Violencia</a:t>
            </a:r>
            <a:endParaRPr lang="en-GB" sz="2400" dirty="0">
              <a:latin typeface="Gill Sans MT" panose="020B0502020104020203" pitchFamily="34" charset="0"/>
            </a:endParaRPr>
          </a:p>
          <a:p>
            <a:r>
              <a:rPr lang="en-GB" sz="2400" dirty="0" err="1" smtClean="0">
                <a:latin typeface="Gill Sans MT" panose="020B0502020104020203" pitchFamily="34" charset="0"/>
              </a:rPr>
              <a:t>Discriminación</a:t>
            </a:r>
            <a:endParaRPr lang="en-GB" sz="2400" dirty="0">
              <a:latin typeface="Gill Sans MT" panose="020B0502020104020203" pitchFamily="34" charset="0"/>
            </a:endParaRPr>
          </a:p>
          <a:p>
            <a:r>
              <a:rPr lang="en-GB" sz="2400" dirty="0" err="1" smtClean="0">
                <a:latin typeface="Gill Sans MT" panose="020B0502020104020203" pitchFamily="34" charset="0"/>
              </a:rPr>
              <a:t>Tráfico</a:t>
            </a:r>
            <a:endParaRPr lang="en-GB" sz="2400" dirty="0">
              <a:latin typeface="Gill Sans MT" panose="020B0502020104020203" pitchFamily="34" charset="0"/>
            </a:endParaRPr>
          </a:p>
          <a:p>
            <a:r>
              <a:rPr lang="en-GB" sz="2400" dirty="0" err="1" smtClean="0">
                <a:latin typeface="Gill Sans MT" panose="020B0502020104020203" pitchFamily="34" charset="0"/>
              </a:rPr>
              <a:t>Abuso</a:t>
            </a:r>
            <a:endParaRPr lang="en-GB" sz="2400" dirty="0">
              <a:latin typeface="Gill Sans MT" panose="020B0502020104020203" pitchFamily="34" charset="0"/>
            </a:endParaRPr>
          </a:p>
          <a:p>
            <a:r>
              <a:rPr lang="en-GB" sz="2400" dirty="0">
                <a:latin typeface="Gill Sans MT" panose="020B0502020104020203" pitchFamily="34" charset="0"/>
              </a:rPr>
              <a:t>¿</a:t>
            </a:r>
            <a:r>
              <a:rPr lang="en-GB" sz="2400" dirty="0" err="1">
                <a:latin typeface="Gill Sans MT" panose="020B0502020104020203" pitchFamily="34" charset="0"/>
              </a:rPr>
              <a:t>Falta</a:t>
            </a:r>
            <a:r>
              <a:rPr lang="en-GB" sz="2400" dirty="0">
                <a:latin typeface="Gill Sans MT" panose="020B0502020104020203" pitchFamily="34" charset="0"/>
              </a:rPr>
              <a:t> </a:t>
            </a:r>
            <a:r>
              <a:rPr lang="en-GB" sz="2400" dirty="0" smtClean="0">
                <a:latin typeface="Gill Sans MT" panose="020B0502020104020203" pitchFamily="34" charset="0"/>
              </a:rPr>
              <a:t>de </a:t>
            </a:r>
            <a:r>
              <a:rPr lang="en-GB" sz="2400" dirty="0" err="1" smtClean="0">
                <a:latin typeface="Gill Sans MT" panose="020B0502020104020203" pitchFamily="34" charset="0"/>
              </a:rPr>
              <a:t>acceso</a:t>
            </a:r>
            <a:r>
              <a:rPr lang="en-GB" sz="2400" dirty="0" smtClean="0">
                <a:latin typeface="Gill Sans MT" panose="020B0502020104020203" pitchFamily="34" charset="0"/>
              </a:rPr>
              <a:t> a la </a:t>
            </a:r>
            <a:r>
              <a:rPr lang="en-GB" sz="2400" dirty="0" err="1" smtClean="0">
                <a:latin typeface="Gill Sans MT" panose="020B0502020104020203" pitchFamily="34" charset="0"/>
              </a:rPr>
              <a:t>educación</a:t>
            </a:r>
            <a:r>
              <a:rPr lang="en-GB" sz="2400" dirty="0" smtClean="0">
                <a:latin typeface="Gill Sans MT" panose="020B0502020104020203" pitchFamily="34" charset="0"/>
              </a:rPr>
              <a:t>?</a:t>
            </a:r>
          </a:p>
          <a:p>
            <a:endParaRPr lang="en-GB" sz="2400" dirty="0">
              <a:latin typeface="Gill Sans MT" panose="020B0502020104020203" pitchFamily="34" charset="0"/>
            </a:endParaRPr>
          </a:p>
        </p:txBody>
      </p:sp>
      <p:pic>
        <p:nvPicPr>
          <p:cNvPr id="7" name="Picture 6"/>
          <p:cNvPicPr>
            <a:picLocks noChangeAspect="1"/>
          </p:cNvPicPr>
          <p:nvPr/>
        </p:nvPicPr>
        <p:blipFill>
          <a:blip r:embed="rId4"/>
          <a:stretch>
            <a:fillRect/>
          </a:stretch>
        </p:blipFill>
        <p:spPr>
          <a:xfrm>
            <a:off x="9579288" y="350828"/>
            <a:ext cx="2620767" cy="629619"/>
          </a:xfrm>
          <a:prstGeom prst="rect">
            <a:avLst/>
          </a:prstGeom>
        </p:spPr>
      </p:pic>
      <p:pic>
        <p:nvPicPr>
          <p:cNvPr id="8" name="Picture 7"/>
          <p:cNvPicPr>
            <a:picLocks noChangeAspect="1"/>
          </p:cNvPicPr>
          <p:nvPr/>
        </p:nvPicPr>
        <p:blipFill>
          <a:blip r:embed="rId5"/>
          <a:stretch>
            <a:fillRect/>
          </a:stretch>
        </p:blipFill>
        <p:spPr>
          <a:xfrm>
            <a:off x="-1" y="6273075"/>
            <a:ext cx="12200055" cy="355734"/>
          </a:xfrm>
          <a:prstGeom prst="rect">
            <a:avLst/>
          </a:prstGeom>
        </p:spPr>
      </p:pic>
    </p:spTree>
    <p:extLst>
      <p:ext uri="{BB962C8B-B14F-4D97-AF65-F5344CB8AC3E}">
        <p14:creationId xmlns:p14="http://schemas.microsoft.com/office/powerpoint/2010/main" val="585926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05" y="1088570"/>
            <a:ext cx="5984229" cy="4883095"/>
          </a:xfrm>
          <a:prstGeom prst="rect">
            <a:avLst/>
          </a:prstGeom>
        </p:spPr>
      </p:pic>
      <p:sp>
        <p:nvSpPr>
          <p:cNvPr id="3" name="TextBox 2"/>
          <p:cNvSpPr txBox="1"/>
          <p:nvPr/>
        </p:nvSpPr>
        <p:spPr>
          <a:xfrm>
            <a:off x="6629400" y="1011874"/>
            <a:ext cx="5399314" cy="5570756"/>
          </a:xfrm>
          <a:prstGeom prst="rect">
            <a:avLst/>
          </a:prstGeom>
          <a:noFill/>
        </p:spPr>
        <p:txBody>
          <a:bodyPr wrap="square" rtlCol="0">
            <a:spAutoFit/>
          </a:bodyPr>
          <a:lstStyle/>
          <a:p>
            <a:r>
              <a:rPr lang="en-GB" sz="3200" b="1" dirty="0" err="1" smtClean="0">
                <a:latin typeface="Gill Sans MT" panose="020B0502020104020203" pitchFamily="34" charset="0"/>
              </a:rPr>
              <a:t>Cambiando</a:t>
            </a:r>
            <a:r>
              <a:rPr lang="en-GB" sz="3200" b="1" dirty="0" smtClean="0">
                <a:latin typeface="Gill Sans MT" panose="020B0502020104020203" pitchFamily="34" charset="0"/>
              </a:rPr>
              <a:t> </a:t>
            </a:r>
            <a:r>
              <a:rPr lang="en-GB" sz="3200" b="1" dirty="0" err="1" smtClean="0">
                <a:latin typeface="Gill Sans MT" panose="020B0502020104020203" pitchFamily="34" charset="0"/>
              </a:rPr>
              <a:t>tendenciancias</a:t>
            </a:r>
            <a:r>
              <a:rPr lang="en-GB" sz="3200" b="1" dirty="0" smtClean="0">
                <a:latin typeface="Gill Sans MT" panose="020B0502020104020203" pitchFamily="34" charset="0"/>
              </a:rPr>
              <a:t> </a:t>
            </a:r>
            <a:r>
              <a:rPr lang="en-GB" sz="3200" b="1" dirty="0" err="1" smtClean="0">
                <a:latin typeface="Gill Sans MT" panose="020B0502020104020203" pitchFamily="34" charset="0"/>
              </a:rPr>
              <a:t>en</a:t>
            </a:r>
            <a:r>
              <a:rPr lang="en-GB" sz="3200" b="1" dirty="0" smtClean="0">
                <a:latin typeface="Gill Sans MT" panose="020B0502020104020203" pitchFamily="34" charset="0"/>
              </a:rPr>
              <a:t> el </a:t>
            </a:r>
            <a:r>
              <a:rPr lang="en-GB" sz="3200" b="1" dirty="0" err="1" smtClean="0">
                <a:latin typeface="Gill Sans MT" panose="020B0502020104020203" pitchFamily="34" charset="0"/>
              </a:rPr>
              <a:t>trabajo</a:t>
            </a:r>
            <a:r>
              <a:rPr lang="en-GB" sz="3200" b="1" dirty="0" smtClean="0">
                <a:latin typeface="Gill Sans MT" panose="020B0502020104020203" pitchFamily="34" charset="0"/>
              </a:rPr>
              <a:t> con </a:t>
            </a:r>
            <a:r>
              <a:rPr lang="en-GB" sz="3200" b="1" dirty="0" err="1" smtClean="0">
                <a:latin typeface="Gill Sans MT" panose="020B0502020104020203" pitchFamily="34" charset="0"/>
              </a:rPr>
              <a:t>niñez</a:t>
            </a:r>
            <a:endParaRPr lang="en-GB" sz="3200" b="1" dirty="0" smtClean="0">
              <a:latin typeface="Gill Sans MT" panose="020B0502020104020203" pitchFamily="34" charset="0"/>
            </a:endParaRPr>
          </a:p>
          <a:p>
            <a:endParaRPr lang="en-GB" sz="1200" b="1" dirty="0">
              <a:latin typeface="Gill Sans MT" panose="020B0502020104020203" pitchFamily="34" charset="0"/>
            </a:endParaRPr>
          </a:p>
          <a:p>
            <a:r>
              <a:rPr lang="es-CR" sz="2400" b="1" dirty="0" smtClean="0">
                <a:latin typeface="Gill Sans MT" panose="020B0502020104020203" pitchFamily="34" charset="0"/>
              </a:rPr>
              <a:t>Convención </a:t>
            </a:r>
            <a:r>
              <a:rPr lang="es-CR" sz="2400" b="1" dirty="0">
                <a:latin typeface="Gill Sans MT" panose="020B0502020104020203" pitchFamily="34" charset="0"/>
              </a:rPr>
              <a:t>de las Naciones Unidas sobre los Derechos </a:t>
            </a:r>
            <a:r>
              <a:rPr lang="es-CR" sz="2400" b="1" dirty="0" smtClean="0">
                <a:latin typeface="Gill Sans MT" panose="020B0502020104020203" pitchFamily="34" charset="0"/>
              </a:rPr>
              <a:t>de la Niñez</a:t>
            </a:r>
            <a:r>
              <a:rPr lang="en-GB" sz="2400" b="1" dirty="0" smtClean="0">
                <a:latin typeface="Gill Sans MT" panose="020B0502020104020203" pitchFamily="34" charset="0"/>
              </a:rPr>
              <a:t> (CNUDN)</a:t>
            </a:r>
          </a:p>
          <a:p>
            <a:endParaRPr lang="en-GB" sz="2000" b="1" dirty="0">
              <a:latin typeface="Gill Sans MT" panose="020B0502020104020203" pitchFamily="34" charset="0"/>
            </a:endParaRPr>
          </a:p>
          <a:p>
            <a:pPr marL="342900" indent="-342900">
              <a:buFont typeface="Arial" panose="020B0604020202020204" pitchFamily="34" charset="0"/>
              <a:buChar char="•"/>
            </a:pPr>
            <a:r>
              <a:rPr lang="en-GB" sz="2000" dirty="0" smtClean="0">
                <a:latin typeface="Gill Sans MT" panose="020B0502020104020203" pitchFamily="34" charset="0"/>
              </a:rPr>
              <a:t>Vida</a:t>
            </a:r>
            <a:r>
              <a:rPr lang="en-GB" sz="2000" dirty="0">
                <a:latin typeface="Gill Sans MT" panose="020B0502020104020203" pitchFamily="34" charset="0"/>
              </a:rPr>
              <a:t>, </a:t>
            </a:r>
            <a:r>
              <a:rPr lang="en-GB" sz="2000" dirty="0" err="1">
                <a:latin typeface="Gill Sans MT" panose="020B0502020104020203" pitchFamily="34" charset="0"/>
              </a:rPr>
              <a:t>supervivencia</a:t>
            </a:r>
            <a:r>
              <a:rPr lang="en-GB" sz="2000" dirty="0">
                <a:latin typeface="Gill Sans MT" panose="020B0502020104020203" pitchFamily="34" charset="0"/>
              </a:rPr>
              <a:t> y </a:t>
            </a:r>
            <a:r>
              <a:rPr lang="en-GB" sz="2000" dirty="0" err="1">
                <a:latin typeface="Gill Sans MT" panose="020B0502020104020203" pitchFamily="34" charset="0"/>
              </a:rPr>
              <a:t>desarrollo</a:t>
            </a:r>
            <a:endParaRPr lang="en-GB" sz="2000" dirty="0" smtClean="0">
              <a:latin typeface="Gill Sans MT" panose="020B0502020104020203" pitchFamily="34" charset="0"/>
            </a:endParaRPr>
          </a:p>
          <a:p>
            <a:pPr marL="342900" indent="-342900">
              <a:buFont typeface="Arial" panose="020B0604020202020204" pitchFamily="34" charset="0"/>
              <a:buChar char="•"/>
            </a:pPr>
            <a:r>
              <a:rPr lang="es-CR" sz="2000" dirty="0" smtClean="0">
                <a:latin typeface="Gill Sans MT" panose="020B0502020104020203" pitchFamily="34" charset="0"/>
              </a:rPr>
              <a:t>Protección </a:t>
            </a:r>
            <a:r>
              <a:rPr lang="es-CR" sz="2000" dirty="0">
                <a:latin typeface="Gill Sans MT" panose="020B0502020104020203" pitchFamily="34" charset="0"/>
              </a:rPr>
              <a:t>contra la violencia, el abuso o la negligencia</a:t>
            </a:r>
            <a:endParaRPr lang="en-GB" sz="2000" dirty="0" smtClean="0">
              <a:latin typeface="Gill Sans MT" panose="020B0502020104020203" pitchFamily="34" charset="0"/>
            </a:endParaRPr>
          </a:p>
          <a:p>
            <a:pPr marL="342900" indent="-342900">
              <a:buFont typeface="Arial" panose="020B0604020202020204" pitchFamily="34" charset="0"/>
              <a:buChar char="•"/>
            </a:pPr>
            <a:r>
              <a:rPr lang="es-CR" sz="2000" dirty="0" smtClean="0">
                <a:latin typeface="Gill Sans MT" panose="020B0502020104020203" pitchFamily="34" charset="0"/>
              </a:rPr>
              <a:t>Educación </a:t>
            </a:r>
            <a:r>
              <a:rPr lang="es-CR" sz="2000" dirty="0">
                <a:latin typeface="Gill Sans MT" panose="020B0502020104020203" pitchFamily="34" charset="0"/>
              </a:rPr>
              <a:t>que permite a los </a:t>
            </a:r>
            <a:r>
              <a:rPr lang="es-CR" sz="2000" dirty="0" smtClean="0">
                <a:latin typeface="Gill Sans MT" panose="020B0502020104020203" pitchFamily="34" charset="0"/>
              </a:rPr>
              <a:t>niños y niñas </a:t>
            </a:r>
            <a:r>
              <a:rPr lang="es-CR" sz="2000" dirty="0">
                <a:latin typeface="Gill Sans MT" panose="020B0502020104020203" pitchFamily="34" charset="0"/>
              </a:rPr>
              <a:t>alcanzar su potencial</a:t>
            </a:r>
            <a:endParaRPr lang="en-GB" sz="2000" dirty="0" smtClean="0">
              <a:latin typeface="Gill Sans MT" panose="020B0502020104020203" pitchFamily="34" charset="0"/>
            </a:endParaRPr>
          </a:p>
          <a:p>
            <a:pPr marL="342900" indent="-342900">
              <a:buFont typeface="Arial" panose="020B0604020202020204" pitchFamily="34" charset="0"/>
              <a:buChar char="•"/>
            </a:pPr>
            <a:r>
              <a:rPr lang="es-CR" sz="2000" dirty="0" smtClean="0">
                <a:latin typeface="Gill Sans MT" panose="020B0502020104020203" pitchFamily="34" charset="0"/>
              </a:rPr>
              <a:t>Ser </a:t>
            </a:r>
            <a:r>
              <a:rPr lang="es-CR" sz="2000" dirty="0">
                <a:latin typeface="Gill Sans MT" panose="020B0502020104020203" pitchFamily="34" charset="0"/>
              </a:rPr>
              <a:t>educado </a:t>
            </a:r>
            <a:r>
              <a:rPr lang="es-CR" sz="2000" dirty="0" smtClean="0">
                <a:latin typeface="Gill Sans MT" panose="020B0502020104020203" pitchFamily="34" charset="0"/>
              </a:rPr>
              <a:t>por sus padres o </a:t>
            </a:r>
            <a:r>
              <a:rPr lang="es-CR" sz="2000" dirty="0">
                <a:latin typeface="Gill Sans MT" panose="020B0502020104020203" pitchFamily="34" charset="0"/>
              </a:rPr>
              <a:t>tener una relación con </a:t>
            </a:r>
            <a:r>
              <a:rPr lang="es-CR" sz="2000" dirty="0" smtClean="0">
                <a:latin typeface="Gill Sans MT" panose="020B0502020104020203" pitchFamily="34" charset="0"/>
              </a:rPr>
              <a:t>ellos</a:t>
            </a:r>
            <a:endParaRPr lang="en-GB" sz="2000" dirty="0" smtClean="0">
              <a:latin typeface="Gill Sans MT" panose="020B0502020104020203" pitchFamily="34" charset="0"/>
            </a:endParaRPr>
          </a:p>
          <a:p>
            <a:pPr marL="342900" indent="-342900">
              <a:buFont typeface="Arial" panose="020B0604020202020204" pitchFamily="34" charset="0"/>
              <a:buChar char="•"/>
            </a:pPr>
            <a:r>
              <a:rPr lang="es-CR" sz="2000" dirty="0" smtClean="0">
                <a:latin typeface="Gill Sans MT" panose="020B0502020104020203" pitchFamily="34" charset="0"/>
              </a:rPr>
              <a:t>Expresar </a:t>
            </a:r>
            <a:r>
              <a:rPr lang="es-CR" sz="2000" dirty="0">
                <a:latin typeface="Gill Sans MT" panose="020B0502020104020203" pitchFamily="34" charset="0"/>
              </a:rPr>
              <a:t>sus opiniones y ser </a:t>
            </a:r>
            <a:r>
              <a:rPr lang="es-CR" sz="2000" dirty="0" smtClean="0">
                <a:latin typeface="Gill Sans MT" panose="020B0502020104020203" pitchFamily="34" charset="0"/>
              </a:rPr>
              <a:t>escuchados</a:t>
            </a:r>
            <a:endParaRPr lang="en-GB" sz="2000" dirty="0">
              <a:latin typeface="Gill Sans MT" panose="020B0502020104020203" pitchFamily="34" charset="0"/>
            </a:endParaRPr>
          </a:p>
          <a:p>
            <a:endParaRPr lang="en-GB" sz="2800" b="1" dirty="0">
              <a:latin typeface="Gill Sans MT" panose="020B0502020104020203" pitchFamily="34" charset="0"/>
            </a:endParaRPr>
          </a:p>
        </p:txBody>
      </p:sp>
      <p:pic>
        <p:nvPicPr>
          <p:cNvPr id="6" name="Picture 5"/>
          <p:cNvPicPr>
            <a:picLocks noChangeAspect="1"/>
          </p:cNvPicPr>
          <p:nvPr/>
        </p:nvPicPr>
        <p:blipFill>
          <a:blip r:embed="rId4"/>
          <a:stretch>
            <a:fillRect/>
          </a:stretch>
        </p:blipFill>
        <p:spPr>
          <a:xfrm>
            <a:off x="9579288" y="350828"/>
            <a:ext cx="2620767" cy="629619"/>
          </a:xfrm>
          <a:prstGeom prst="rect">
            <a:avLst/>
          </a:prstGeom>
        </p:spPr>
      </p:pic>
      <p:pic>
        <p:nvPicPr>
          <p:cNvPr id="7" name="Picture 6"/>
          <p:cNvPicPr>
            <a:picLocks noChangeAspect="1"/>
          </p:cNvPicPr>
          <p:nvPr/>
        </p:nvPicPr>
        <p:blipFill>
          <a:blip r:embed="rId5"/>
          <a:stretch>
            <a:fillRect/>
          </a:stretch>
        </p:blipFill>
        <p:spPr>
          <a:xfrm>
            <a:off x="-1" y="6273075"/>
            <a:ext cx="12200055" cy="355734"/>
          </a:xfrm>
          <a:prstGeom prst="rect">
            <a:avLst/>
          </a:prstGeom>
        </p:spPr>
      </p:pic>
    </p:spTree>
    <p:extLst>
      <p:ext uri="{BB962C8B-B14F-4D97-AF65-F5344CB8AC3E}">
        <p14:creationId xmlns:p14="http://schemas.microsoft.com/office/powerpoint/2010/main" val="1214891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987" y="980448"/>
            <a:ext cx="6238065" cy="4990452"/>
          </a:xfrm>
          <a:prstGeom prst="rect">
            <a:avLst/>
          </a:prstGeom>
        </p:spPr>
      </p:pic>
      <p:sp>
        <p:nvSpPr>
          <p:cNvPr id="3" name="TextBox 2"/>
          <p:cNvSpPr txBox="1"/>
          <p:nvPr/>
        </p:nvSpPr>
        <p:spPr>
          <a:xfrm>
            <a:off x="6953486" y="1085523"/>
            <a:ext cx="4934466" cy="5355312"/>
          </a:xfrm>
          <a:prstGeom prst="rect">
            <a:avLst/>
          </a:prstGeom>
          <a:noFill/>
        </p:spPr>
        <p:txBody>
          <a:bodyPr wrap="square" rtlCol="0">
            <a:spAutoFit/>
          </a:bodyPr>
          <a:lstStyle/>
          <a:p>
            <a:r>
              <a:rPr lang="es-CR" sz="3400" b="1" dirty="0" smtClean="0">
                <a:latin typeface="Gill Sans MT" panose="020B0502020104020203" pitchFamily="34" charset="0"/>
              </a:rPr>
              <a:t>Cambiando tendencias en </a:t>
            </a:r>
            <a:r>
              <a:rPr lang="es-CR" sz="3400" b="1" dirty="0">
                <a:latin typeface="Gill Sans MT" panose="020B0502020104020203" pitchFamily="34" charset="0"/>
              </a:rPr>
              <a:t>el trabajo con </a:t>
            </a:r>
            <a:r>
              <a:rPr lang="es-CR" sz="3400" b="1" dirty="0" smtClean="0">
                <a:latin typeface="Gill Sans MT" panose="020B0502020104020203" pitchFamily="34" charset="0"/>
              </a:rPr>
              <a:t>niñez</a:t>
            </a:r>
            <a:endParaRPr lang="en-GB" sz="3400" b="1" dirty="0" smtClean="0">
              <a:latin typeface="Gill Sans MT" panose="020B0502020104020203" pitchFamily="34" charset="0"/>
            </a:endParaRPr>
          </a:p>
          <a:p>
            <a:endParaRPr lang="en-GB" sz="3400" b="1" dirty="0">
              <a:latin typeface="Gill Sans MT" panose="020B0502020104020203" pitchFamily="34" charset="0"/>
            </a:endParaRPr>
          </a:p>
          <a:p>
            <a:r>
              <a:rPr lang="es-CR" sz="2400" b="1" dirty="0" smtClean="0">
                <a:latin typeface="Gill Sans MT" panose="020B0502020104020203" pitchFamily="34" charset="0"/>
              </a:rPr>
              <a:t>Directrices </a:t>
            </a:r>
            <a:r>
              <a:rPr lang="es-CR" sz="2400" b="1" dirty="0">
                <a:latin typeface="Gill Sans MT" panose="020B0502020104020203" pitchFamily="34" charset="0"/>
              </a:rPr>
              <a:t>de las Naciones Unidas sobre los </a:t>
            </a:r>
            <a:r>
              <a:rPr lang="es-CR" sz="2400" b="1" dirty="0" smtClean="0">
                <a:latin typeface="Gill Sans MT" panose="020B0502020104020203" pitchFamily="34" charset="0"/>
              </a:rPr>
              <a:t>Cuidados Alternativos </a:t>
            </a:r>
            <a:r>
              <a:rPr lang="es-CR" sz="2400" b="1" dirty="0">
                <a:latin typeface="Gill Sans MT" panose="020B0502020104020203" pitchFamily="34" charset="0"/>
              </a:rPr>
              <a:t>para </a:t>
            </a:r>
            <a:r>
              <a:rPr lang="es-CR" sz="2400" b="1" dirty="0" smtClean="0">
                <a:latin typeface="Gill Sans MT" panose="020B0502020104020203" pitchFamily="34" charset="0"/>
              </a:rPr>
              <a:t>la Niñez </a:t>
            </a:r>
            <a:r>
              <a:rPr lang="es-CR" sz="2400" b="1" dirty="0">
                <a:latin typeface="Gill Sans MT" panose="020B0502020104020203" pitchFamily="34" charset="0"/>
              </a:rPr>
              <a:t>2009</a:t>
            </a:r>
            <a:endParaRPr lang="en-GB" sz="2400" b="1" dirty="0" smtClean="0">
              <a:latin typeface="Gill Sans MT" panose="020B0502020104020203" pitchFamily="34" charset="0"/>
            </a:endParaRPr>
          </a:p>
          <a:p>
            <a:endParaRPr lang="en-GB" sz="2000" b="1" dirty="0">
              <a:latin typeface="Gill Sans MT" panose="020B0502020104020203" pitchFamily="34" charset="0"/>
            </a:endParaRPr>
          </a:p>
          <a:p>
            <a:pPr marL="342900" indent="-342900">
              <a:buFont typeface="Arial" panose="020B0604020202020204" pitchFamily="34" charset="0"/>
              <a:buChar char="•"/>
            </a:pPr>
            <a:r>
              <a:rPr lang="es-CR" sz="2000" dirty="0" smtClean="0">
                <a:latin typeface="Gill Sans MT" panose="020B0502020104020203" pitchFamily="34" charset="0"/>
              </a:rPr>
              <a:t>Importancia </a:t>
            </a:r>
            <a:r>
              <a:rPr lang="es-CR" sz="2000" dirty="0">
                <a:latin typeface="Gill Sans MT" panose="020B0502020104020203" pitchFamily="34" charset="0"/>
              </a:rPr>
              <a:t>de un entorno familiar para los </a:t>
            </a:r>
            <a:r>
              <a:rPr lang="es-CR" sz="2000" dirty="0" smtClean="0">
                <a:latin typeface="Gill Sans MT" panose="020B0502020104020203" pitchFamily="34" charset="0"/>
              </a:rPr>
              <a:t>niños y niñas</a:t>
            </a:r>
            <a:endParaRPr lang="en-GB" sz="2000" dirty="0" smtClean="0">
              <a:latin typeface="Gill Sans MT" panose="020B0502020104020203" pitchFamily="34" charset="0"/>
            </a:endParaRPr>
          </a:p>
          <a:p>
            <a:pPr marL="342900" indent="-342900">
              <a:buFont typeface="Arial" panose="020B0604020202020204" pitchFamily="34" charset="0"/>
              <a:buChar char="•"/>
            </a:pPr>
            <a:r>
              <a:rPr lang="es-CR" sz="2000" dirty="0" smtClean="0">
                <a:latin typeface="Gill Sans MT" panose="020B0502020104020203" pitchFamily="34" charset="0"/>
              </a:rPr>
              <a:t>La </a:t>
            </a:r>
            <a:r>
              <a:rPr lang="es-CR" sz="2000" dirty="0">
                <a:latin typeface="Gill Sans MT" panose="020B0502020104020203" pitchFamily="34" charset="0"/>
              </a:rPr>
              <a:t>responsabilidad del Estado de garantizar </a:t>
            </a:r>
            <a:r>
              <a:rPr lang="es-CR" sz="2000" dirty="0" smtClean="0">
                <a:latin typeface="Gill Sans MT" panose="020B0502020104020203" pitchFamily="34" charset="0"/>
              </a:rPr>
              <a:t>un cuidado alternativo </a:t>
            </a:r>
            <a:r>
              <a:rPr lang="es-CR" sz="2000" dirty="0">
                <a:latin typeface="Gill Sans MT" panose="020B0502020104020203" pitchFamily="34" charset="0"/>
              </a:rPr>
              <a:t>a todos los </a:t>
            </a:r>
            <a:r>
              <a:rPr lang="es-CR" sz="2000" dirty="0" smtClean="0">
                <a:latin typeface="Gill Sans MT" panose="020B0502020104020203" pitchFamily="34" charset="0"/>
              </a:rPr>
              <a:t>niños y niñas </a:t>
            </a:r>
            <a:r>
              <a:rPr lang="es-CR" sz="2000" dirty="0">
                <a:latin typeface="Gill Sans MT" panose="020B0502020104020203" pitchFamily="34" charset="0"/>
              </a:rPr>
              <a:t>privados de un entorno familiar</a:t>
            </a:r>
            <a:endParaRPr lang="en-GB" sz="2000" dirty="0">
              <a:latin typeface="Gill Sans MT" panose="020B0502020104020203" pitchFamily="34" charset="0"/>
            </a:endParaRPr>
          </a:p>
          <a:p>
            <a:endParaRPr lang="en-GB" sz="2800" b="1" dirty="0">
              <a:latin typeface="Gill Sans MT" panose="020B0502020104020203" pitchFamily="34" charset="0"/>
            </a:endParaRPr>
          </a:p>
        </p:txBody>
      </p:sp>
      <p:pic>
        <p:nvPicPr>
          <p:cNvPr id="6" name="Picture 5"/>
          <p:cNvPicPr>
            <a:picLocks noChangeAspect="1"/>
          </p:cNvPicPr>
          <p:nvPr/>
        </p:nvPicPr>
        <p:blipFill>
          <a:blip r:embed="rId4"/>
          <a:stretch>
            <a:fillRect/>
          </a:stretch>
        </p:blipFill>
        <p:spPr>
          <a:xfrm>
            <a:off x="9579288" y="350828"/>
            <a:ext cx="2620767" cy="629619"/>
          </a:xfrm>
          <a:prstGeom prst="rect">
            <a:avLst/>
          </a:prstGeom>
        </p:spPr>
      </p:pic>
      <p:pic>
        <p:nvPicPr>
          <p:cNvPr id="7" name="Picture 6"/>
          <p:cNvPicPr>
            <a:picLocks noChangeAspect="1"/>
          </p:cNvPicPr>
          <p:nvPr/>
        </p:nvPicPr>
        <p:blipFill>
          <a:blip r:embed="rId5"/>
          <a:stretch>
            <a:fillRect/>
          </a:stretch>
        </p:blipFill>
        <p:spPr>
          <a:xfrm>
            <a:off x="-1" y="6273075"/>
            <a:ext cx="12200055" cy="355734"/>
          </a:xfrm>
          <a:prstGeom prst="rect">
            <a:avLst/>
          </a:prstGeom>
        </p:spPr>
      </p:pic>
    </p:spTree>
    <p:extLst>
      <p:ext uri="{BB962C8B-B14F-4D97-AF65-F5344CB8AC3E}">
        <p14:creationId xmlns:p14="http://schemas.microsoft.com/office/powerpoint/2010/main" val="69492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987" y="980448"/>
            <a:ext cx="6238065" cy="4990452"/>
          </a:xfrm>
          <a:prstGeom prst="rect">
            <a:avLst/>
          </a:prstGeom>
        </p:spPr>
      </p:pic>
      <p:sp>
        <p:nvSpPr>
          <p:cNvPr id="3" name="TextBox 2"/>
          <p:cNvSpPr txBox="1"/>
          <p:nvPr/>
        </p:nvSpPr>
        <p:spPr>
          <a:xfrm>
            <a:off x="6870358" y="1293341"/>
            <a:ext cx="4934466" cy="5047536"/>
          </a:xfrm>
          <a:prstGeom prst="rect">
            <a:avLst/>
          </a:prstGeom>
          <a:noFill/>
        </p:spPr>
        <p:txBody>
          <a:bodyPr wrap="square" rtlCol="0">
            <a:spAutoFit/>
          </a:bodyPr>
          <a:lstStyle/>
          <a:p>
            <a:r>
              <a:rPr lang="es-CR" sz="3400" b="1" dirty="0" smtClean="0">
                <a:latin typeface="Gill Sans MT" panose="020B0502020104020203" pitchFamily="34" charset="0"/>
              </a:rPr>
              <a:t>Cambiando tendencias en </a:t>
            </a:r>
            <a:r>
              <a:rPr lang="es-CR" sz="3400" b="1" dirty="0">
                <a:latin typeface="Gill Sans MT" panose="020B0502020104020203" pitchFamily="34" charset="0"/>
              </a:rPr>
              <a:t>el trabajo con </a:t>
            </a:r>
            <a:r>
              <a:rPr lang="es-CR" sz="3400" b="1" dirty="0" smtClean="0">
                <a:latin typeface="Gill Sans MT" panose="020B0502020104020203" pitchFamily="34" charset="0"/>
              </a:rPr>
              <a:t>niñez</a:t>
            </a:r>
            <a:endParaRPr lang="en-GB" sz="3400" b="1" dirty="0" smtClean="0">
              <a:latin typeface="Gill Sans MT" panose="020B0502020104020203" pitchFamily="34" charset="0"/>
            </a:endParaRPr>
          </a:p>
          <a:p>
            <a:endParaRPr lang="en-GB" sz="3400" b="1" dirty="0">
              <a:latin typeface="Gill Sans MT" panose="020B0502020104020203" pitchFamily="34" charset="0"/>
            </a:endParaRPr>
          </a:p>
          <a:p>
            <a:pPr marL="342900" indent="-342900">
              <a:buFont typeface="Arial" panose="020B0604020202020204" pitchFamily="34" charset="0"/>
              <a:buChar char="•"/>
            </a:pPr>
            <a:r>
              <a:rPr lang="en-GB" sz="2400" dirty="0" err="1" smtClean="0">
                <a:latin typeface="Gill Sans MT" panose="020B0502020104020203" pitchFamily="34" charset="0"/>
              </a:rPr>
              <a:t>Constitución</a:t>
            </a:r>
            <a:endParaRPr lang="en-GB" sz="2400" dirty="0" smtClean="0">
              <a:latin typeface="Gill Sans MT" panose="020B0502020104020203" pitchFamily="34" charset="0"/>
            </a:endParaRPr>
          </a:p>
          <a:p>
            <a:pPr marL="342900" indent="-342900">
              <a:buFont typeface="Arial" panose="020B0604020202020204" pitchFamily="34" charset="0"/>
              <a:buChar char="•"/>
            </a:pPr>
            <a:r>
              <a:rPr lang="es-CR" sz="2400" dirty="0" smtClean="0">
                <a:latin typeface="Gill Sans MT" panose="020B0502020104020203" pitchFamily="34" charset="0"/>
              </a:rPr>
              <a:t>Ley de la Niñez/ </a:t>
            </a:r>
            <a:r>
              <a:rPr lang="es-CR" sz="2400" dirty="0">
                <a:latin typeface="Gill Sans MT" panose="020B0502020104020203" pitchFamily="34" charset="0"/>
              </a:rPr>
              <a:t>Plan Nacional de Acción para N</a:t>
            </a:r>
            <a:r>
              <a:rPr lang="es-CR" sz="2400" dirty="0" smtClean="0">
                <a:latin typeface="Gill Sans MT" panose="020B0502020104020203" pitchFamily="34" charset="0"/>
              </a:rPr>
              <a:t>iñez</a:t>
            </a:r>
            <a:endParaRPr lang="en-GB" sz="2400" dirty="0" smtClean="0">
              <a:latin typeface="Gill Sans MT" panose="020B0502020104020203" pitchFamily="34" charset="0"/>
            </a:endParaRPr>
          </a:p>
          <a:p>
            <a:pPr marL="342900" indent="-342900">
              <a:buFont typeface="Arial" panose="020B0604020202020204" pitchFamily="34" charset="0"/>
              <a:buChar char="•"/>
            </a:pPr>
            <a:r>
              <a:rPr lang="en-GB" sz="2400" dirty="0" err="1" smtClean="0">
                <a:latin typeface="Gill Sans MT" panose="020B0502020104020203" pitchFamily="34" charset="0"/>
              </a:rPr>
              <a:t>Pautas</a:t>
            </a:r>
            <a:r>
              <a:rPr lang="en-GB" sz="2400" dirty="0" smtClean="0">
                <a:latin typeface="Gill Sans MT" panose="020B0502020104020203" pitchFamily="34" charset="0"/>
              </a:rPr>
              <a:t> </a:t>
            </a:r>
            <a:r>
              <a:rPr lang="en-GB" sz="2400" dirty="0">
                <a:latin typeface="Gill Sans MT" panose="020B0502020104020203" pitchFamily="34" charset="0"/>
              </a:rPr>
              <a:t>de </a:t>
            </a:r>
            <a:r>
              <a:rPr lang="en-GB" sz="2400" dirty="0" err="1" smtClean="0">
                <a:latin typeface="Gill Sans MT" panose="020B0502020104020203" pitchFamily="34" charset="0"/>
              </a:rPr>
              <a:t>Cuidado</a:t>
            </a:r>
            <a:r>
              <a:rPr lang="en-GB" sz="2400" dirty="0" smtClean="0">
                <a:latin typeface="Gill Sans MT" panose="020B0502020104020203" pitchFamily="34" charset="0"/>
              </a:rPr>
              <a:t> </a:t>
            </a:r>
            <a:r>
              <a:rPr lang="en-GB" sz="2400" dirty="0" err="1" smtClean="0">
                <a:latin typeface="Gill Sans MT" panose="020B0502020104020203" pitchFamily="34" charset="0"/>
              </a:rPr>
              <a:t>Alternativo</a:t>
            </a:r>
            <a:endParaRPr lang="en-GB" sz="2400" dirty="0" smtClean="0">
              <a:latin typeface="Gill Sans MT" panose="020B0502020104020203" pitchFamily="34" charset="0"/>
            </a:endParaRPr>
          </a:p>
          <a:p>
            <a:pPr marL="342900" indent="-342900">
              <a:buFont typeface="Arial" panose="020B0604020202020204" pitchFamily="34" charset="0"/>
              <a:buChar char="•"/>
            </a:pPr>
            <a:r>
              <a:rPr lang="es-CR" sz="2400" dirty="0" smtClean="0">
                <a:latin typeface="Gill Sans MT" panose="020B0502020104020203" pitchFamily="34" charset="0"/>
              </a:rPr>
              <a:t>Leyes </a:t>
            </a:r>
            <a:r>
              <a:rPr lang="es-CR" sz="2400" dirty="0">
                <a:latin typeface="Gill Sans MT" panose="020B0502020104020203" pitchFamily="34" charset="0"/>
              </a:rPr>
              <a:t>nacionales de </a:t>
            </a:r>
            <a:r>
              <a:rPr lang="es-CR" sz="2400" dirty="0" smtClean="0">
                <a:latin typeface="Gill Sans MT" panose="020B0502020104020203" pitchFamily="34" charset="0"/>
              </a:rPr>
              <a:t>Protección de la Niñez</a:t>
            </a:r>
            <a:endParaRPr lang="en-GB" sz="2400" dirty="0" smtClean="0">
              <a:latin typeface="Gill Sans MT" panose="020B0502020104020203" pitchFamily="34" charset="0"/>
            </a:endParaRPr>
          </a:p>
          <a:p>
            <a:pPr marL="342900" indent="-342900">
              <a:buFont typeface="Arial" panose="020B0604020202020204" pitchFamily="34" charset="0"/>
              <a:buChar char="•"/>
            </a:pPr>
            <a:r>
              <a:rPr lang="es-CR" sz="2400" dirty="0" smtClean="0">
                <a:latin typeface="Gill Sans MT" panose="020B0502020104020203" pitchFamily="34" charset="0"/>
              </a:rPr>
              <a:t>Normativa Nacional del Hogar de </a:t>
            </a:r>
            <a:r>
              <a:rPr lang="es-CR" sz="2400" dirty="0">
                <a:latin typeface="Gill Sans MT" panose="020B0502020104020203" pitchFamily="34" charset="0"/>
              </a:rPr>
              <a:t>los </a:t>
            </a:r>
            <a:r>
              <a:rPr lang="es-CR" sz="2400" dirty="0" smtClean="0">
                <a:latin typeface="Gill Sans MT" panose="020B0502020104020203" pitchFamily="34" charset="0"/>
              </a:rPr>
              <a:t>Niños y Niñas</a:t>
            </a:r>
            <a:endParaRPr lang="en-GB" sz="2400" dirty="0">
              <a:latin typeface="Gill Sans MT" panose="020B0502020104020203" pitchFamily="34" charset="0"/>
            </a:endParaRPr>
          </a:p>
          <a:p>
            <a:endParaRPr lang="en-GB" sz="2800" b="1" dirty="0">
              <a:latin typeface="Gill Sans MT" panose="020B0502020104020203" pitchFamily="34" charset="0"/>
            </a:endParaRPr>
          </a:p>
        </p:txBody>
      </p:sp>
      <p:pic>
        <p:nvPicPr>
          <p:cNvPr id="6" name="Picture 5"/>
          <p:cNvPicPr>
            <a:picLocks noChangeAspect="1"/>
          </p:cNvPicPr>
          <p:nvPr/>
        </p:nvPicPr>
        <p:blipFill>
          <a:blip r:embed="rId4"/>
          <a:stretch>
            <a:fillRect/>
          </a:stretch>
        </p:blipFill>
        <p:spPr>
          <a:xfrm>
            <a:off x="9579288" y="350828"/>
            <a:ext cx="2620767" cy="629619"/>
          </a:xfrm>
          <a:prstGeom prst="rect">
            <a:avLst/>
          </a:prstGeom>
        </p:spPr>
      </p:pic>
      <p:pic>
        <p:nvPicPr>
          <p:cNvPr id="7" name="Picture 6"/>
          <p:cNvPicPr>
            <a:picLocks noChangeAspect="1"/>
          </p:cNvPicPr>
          <p:nvPr/>
        </p:nvPicPr>
        <p:blipFill>
          <a:blip r:embed="rId5"/>
          <a:stretch>
            <a:fillRect/>
          </a:stretch>
        </p:blipFill>
        <p:spPr>
          <a:xfrm>
            <a:off x="-1" y="6273075"/>
            <a:ext cx="12200055" cy="355734"/>
          </a:xfrm>
          <a:prstGeom prst="rect">
            <a:avLst/>
          </a:prstGeom>
        </p:spPr>
      </p:pic>
    </p:spTree>
    <p:extLst>
      <p:ext uri="{BB962C8B-B14F-4D97-AF65-F5344CB8AC3E}">
        <p14:creationId xmlns:p14="http://schemas.microsoft.com/office/powerpoint/2010/main" val="2987245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05" y="981214"/>
            <a:ext cx="6238065" cy="4990452"/>
          </a:xfrm>
          <a:prstGeom prst="rect">
            <a:avLst/>
          </a:prstGeom>
        </p:spPr>
      </p:pic>
      <p:sp>
        <p:nvSpPr>
          <p:cNvPr id="3" name="TextBox 2"/>
          <p:cNvSpPr txBox="1"/>
          <p:nvPr/>
        </p:nvSpPr>
        <p:spPr>
          <a:xfrm>
            <a:off x="6870358" y="1293341"/>
            <a:ext cx="4934466" cy="4985980"/>
          </a:xfrm>
          <a:prstGeom prst="rect">
            <a:avLst/>
          </a:prstGeom>
          <a:noFill/>
        </p:spPr>
        <p:txBody>
          <a:bodyPr wrap="square" rtlCol="0">
            <a:spAutoFit/>
          </a:bodyPr>
          <a:lstStyle/>
          <a:p>
            <a:r>
              <a:rPr lang="es-CR" sz="3400" b="1" dirty="0" smtClean="0">
                <a:latin typeface="Gill Sans MT" panose="020B0502020104020203" pitchFamily="34" charset="0"/>
              </a:rPr>
              <a:t>Cómo </a:t>
            </a:r>
            <a:r>
              <a:rPr lang="es-CR" sz="3400" b="1" dirty="0">
                <a:latin typeface="Gill Sans MT" panose="020B0502020104020203" pitchFamily="34" charset="0"/>
              </a:rPr>
              <a:t>cuidar </a:t>
            </a:r>
            <a:r>
              <a:rPr lang="es-CR" sz="3400" b="1" dirty="0" smtClean="0">
                <a:latin typeface="Gill Sans MT" panose="020B0502020104020203" pitchFamily="34" charset="0"/>
              </a:rPr>
              <a:t>de </a:t>
            </a:r>
            <a:r>
              <a:rPr lang="es-CR" sz="3400" b="1" dirty="0">
                <a:latin typeface="Gill Sans MT" panose="020B0502020104020203" pitchFamily="34" charset="0"/>
              </a:rPr>
              <a:t>los huérfanos y </a:t>
            </a:r>
            <a:r>
              <a:rPr lang="es-CR" sz="3400" b="1" dirty="0" smtClean="0">
                <a:latin typeface="Gill Sans MT" panose="020B0502020104020203" pitchFamily="34" charset="0"/>
              </a:rPr>
              <a:t>niñez vulnerable</a:t>
            </a:r>
            <a:endParaRPr lang="en-GB" sz="3400" b="1" dirty="0" smtClean="0">
              <a:latin typeface="Gill Sans MT" panose="020B0502020104020203" pitchFamily="34" charset="0"/>
            </a:endParaRPr>
          </a:p>
          <a:p>
            <a:endParaRPr lang="en-GB" sz="2000" dirty="0" smtClean="0">
              <a:latin typeface="Gill Sans MT" panose="020B0502020104020203" pitchFamily="34" charset="0"/>
            </a:endParaRPr>
          </a:p>
          <a:p>
            <a:pPr marL="342900" indent="-342900">
              <a:buFont typeface="Arial" panose="020B0604020202020204" pitchFamily="34" charset="0"/>
              <a:buChar char="•"/>
            </a:pPr>
            <a:r>
              <a:rPr lang="es-CR" sz="2400" dirty="0" smtClean="0">
                <a:latin typeface="Gill Sans MT" panose="020B0502020104020203" pitchFamily="34" charset="0"/>
              </a:rPr>
              <a:t>La </a:t>
            </a:r>
            <a:r>
              <a:rPr lang="es-CR" sz="2400" dirty="0">
                <a:latin typeface="Gill Sans MT" panose="020B0502020104020203" pitchFamily="34" charset="0"/>
              </a:rPr>
              <a:t>mejor manera de cuidar a los niños </a:t>
            </a:r>
            <a:r>
              <a:rPr lang="es-CR" sz="2400" dirty="0" smtClean="0">
                <a:latin typeface="Gill Sans MT" panose="020B0502020104020203" pitchFamily="34" charset="0"/>
              </a:rPr>
              <a:t>y niñas es apoyarlos en </a:t>
            </a:r>
            <a:r>
              <a:rPr lang="es-CR" sz="2400" dirty="0">
                <a:latin typeface="Gill Sans MT" panose="020B0502020104020203" pitchFamily="34" charset="0"/>
              </a:rPr>
              <a:t>su familia.</a:t>
            </a:r>
            <a:endParaRPr lang="en-GB" sz="2400" dirty="0" smtClean="0">
              <a:latin typeface="Gill Sans MT" panose="020B0502020104020203" pitchFamily="34" charset="0"/>
            </a:endParaRPr>
          </a:p>
          <a:p>
            <a:pPr marL="342900" indent="-342900">
              <a:buFont typeface="Arial" panose="020B0604020202020204" pitchFamily="34" charset="0"/>
              <a:buChar char="•"/>
            </a:pPr>
            <a:r>
              <a:rPr lang="es-CR" sz="2400" dirty="0" smtClean="0">
                <a:latin typeface="Gill Sans MT" panose="020B0502020104020203" pitchFamily="34" charset="0"/>
              </a:rPr>
              <a:t>Si </a:t>
            </a:r>
            <a:r>
              <a:rPr lang="es-CR" sz="2400" dirty="0">
                <a:latin typeface="Gill Sans MT" panose="020B0502020104020203" pitchFamily="34" charset="0"/>
              </a:rPr>
              <a:t>los </a:t>
            </a:r>
            <a:r>
              <a:rPr lang="es-CR" sz="2400" dirty="0" smtClean="0">
                <a:latin typeface="Gill Sans MT" panose="020B0502020104020203" pitchFamily="34" charset="0"/>
              </a:rPr>
              <a:t>niños y niñas </a:t>
            </a:r>
            <a:r>
              <a:rPr lang="es-CR" sz="2400" dirty="0">
                <a:latin typeface="Gill Sans MT" panose="020B0502020104020203" pitchFamily="34" charset="0"/>
              </a:rPr>
              <a:t>están separados de </a:t>
            </a:r>
            <a:r>
              <a:rPr lang="es-CR" sz="2400" dirty="0" smtClean="0">
                <a:latin typeface="Gill Sans MT" panose="020B0502020104020203" pitchFamily="34" charset="0"/>
              </a:rPr>
              <a:t>su </a:t>
            </a:r>
            <a:r>
              <a:rPr lang="es-CR" sz="2400" dirty="0">
                <a:latin typeface="Gill Sans MT" panose="020B0502020104020203" pitchFamily="34" charset="0"/>
              </a:rPr>
              <a:t>familia, se les permitirá reunirse rápidamente con la familia o colocarse en un entorno familiar.</a:t>
            </a:r>
            <a:endParaRPr lang="en-GB" sz="2400" dirty="0">
              <a:latin typeface="Gill Sans MT" panose="020B0502020104020203" pitchFamily="34" charset="0"/>
            </a:endParaRPr>
          </a:p>
          <a:p>
            <a:endParaRPr lang="en-GB" sz="2800" b="1" dirty="0">
              <a:latin typeface="Gill Sans MT" panose="020B0502020104020203" pitchFamily="34" charset="0"/>
            </a:endParaRPr>
          </a:p>
        </p:txBody>
      </p:sp>
      <p:pic>
        <p:nvPicPr>
          <p:cNvPr id="6" name="Picture 5"/>
          <p:cNvPicPr>
            <a:picLocks noChangeAspect="1"/>
          </p:cNvPicPr>
          <p:nvPr/>
        </p:nvPicPr>
        <p:blipFill>
          <a:blip r:embed="rId4"/>
          <a:stretch>
            <a:fillRect/>
          </a:stretch>
        </p:blipFill>
        <p:spPr>
          <a:xfrm>
            <a:off x="9579288" y="350828"/>
            <a:ext cx="2620767" cy="629619"/>
          </a:xfrm>
          <a:prstGeom prst="rect">
            <a:avLst/>
          </a:prstGeom>
        </p:spPr>
      </p:pic>
      <p:pic>
        <p:nvPicPr>
          <p:cNvPr id="7" name="Picture 6"/>
          <p:cNvPicPr>
            <a:picLocks noChangeAspect="1"/>
          </p:cNvPicPr>
          <p:nvPr/>
        </p:nvPicPr>
        <p:blipFill>
          <a:blip r:embed="rId5"/>
          <a:stretch>
            <a:fillRect/>
          </a:stretch>
        </p:blipFill>
        <p:spPr>
          <a:xfrm>
            <a:off x="-1" y="6273075"/>
            <a:ext cx="12200055" cy="355734"/>
          </a:xfrm>
          <a:prstGeom prst="rect">
            <a:avLst/>
          </a:prstGeom>
        </p:spPr>
      </p:pic>
    </p:spTree>
    <p:extLst>
      <p:ext uri="{BB962C8B-B14F-4D97-AF65-F5344CB8AC3E}">
        <p14:creationId xmlns:p14="http://schemas.microsoft.com/office/powerpoint/2010/main" val="3329932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61635" y="448660"/>
            <a:ext cx="7551192" cy="564123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5"/>
          <p:cNvPicPr>
            <a:picLocks noChangeAspect="1"/>
          </p:cNvPicPr>
          <p:nvPr/>
        </p:nvPicPr>
        <p:blipFill>
          <a:blip r:embed="rId4"/>
          <a:stretch>
            <a:fillRect/>
          </a:stretch>
        </p:blipFill>
        <p:spPr>
          <a:xfrm>
            <a:off x="9579288" y="350828"/>
            <a:ext cx="2620767" cy="629619"/>
          </a:xfrm>
          <a:prstGeom prst="rect">
            <a:avLst/>
          </a:prstGeom>
        </p:spPr>
      </p:pic>
      <p:pic>
        <p:nvPicPr>
          <p:cNvPr id="7" name="Picture 6"/>
          <p:cNvPicPr>
            <a:picLocks noChangeAspect="1"/>
          </p:cNvPicPr>
          <p:nvPr/>
        </p:nvPicPr>
        <p:blipFill>
          <a:blip r:embed="rId5"/>
          <a:stretch>
            <a:fillRect/>
          </a:stretch>
        </p:blipFill>
        <p:spPr>
          <a:xfrm>
            <a:off x="-1" y="6273075"/>
            <a:ext cx="12200055" cy="355734"/>
          </a:xfrm>
          <a:prstGeom prst="rect">
            <a:avLst/>
          </a:prstGeom>
        </p:spPr>
      </p:pic>
    </p:spTree>
    <p:extLst>
      <p:ext uri="{BB962C8B-B14F-4D97-AF65-F5344CB8AC3E}">
        <p14:creationId xmlns:p14="http://schemas.microsoft.com/office/powerpoint/2010/main" val="3463987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05" y="981214"/>
            <a:ext cx="6238065" cy="4990452"/>
          </a:xfrm>
          <a:prstGeom prst="rect">
            <a:avLst/>
          </a:prstGeom>
        </p:spPr>
      </p:pic>
      <p:sp>
        <p:nvSpPr>
          <p:cNvPr id="3" name="TextBox 2"/>
          <p:cNvSpPr txBox="1"/>
          <p:nvPr/>
        </p:nvSpPr>
        <p:spPr>
          <a:xfrm>
            <a:off x="6922313" y="1354594"/>
            <a:ext cx="4934466" cy="4062651"/>
          </a:xfrm>
          <a:prstGeom prst="rect">
            <a:avLst/>
          </a:prstGeom>
          <a:noFill/>
        </p:spPr>
        <p:txBody>
          <a:bodyPr wrap="square" rtlCol="0">
            <a:spAutoFit/>
          </a:bodyPr>
          <a:lstStyle/>
          <a:p>
            <a:r>
              <a:rPr lang="es-CR" sz="3400" b="1" dirty="0" smtClean="0">
                <a:latin typeface="Gill Sans MT" panose="020B0502020104020203" pitchFamily="34" charset="0"/>
              </a:rPr>
              <a:t>Cómo </a:t>
            </a:r>
            <a:r>
              <a:rPr lang="es-CR" sz="3400" b="1" dirty="0">
                <a:latin typeface="Gill Sans MT" panose="020B0502020104020203" pitchFamily="34" charset="0"/>
              </a:rPr>
              <a:t>cuidar </a:t>
            </a:r>
            <a:r>
              <a:rPr lang="es-CR" sz="3400" b="1" dirty="0" smtClean="0">
                <a:latin typeface="Gill Sans MT" panose="020B0502020104020203" pitchFamily="34" charset="0"/>
              </a:rPr>
              <a:t>de </a:t>
            </a:r>
            <a:r>
              <a:rPr lang="es-CR" sz="3400" b="1" dirty="0">
                <a:latin typeface="Gill Sans MT" panose="020B0502020104020203" pitchFamily="34" charset="0"/>
              </a:rPr>
              <a:t>los huérfanos y </a:t>
            </a:r>
            <a:r>
              <a:rPr lang="es-CR" sz="3400" b="1" dirty="0" smtClean="0">
                <a:latin typeface="Gill Sans MT" panose="020B0502020104020203" pitchFamily="34" charset="0"/>
              </a:rPr>
              <a:t>niñez vulnerable</a:t>
            </a:r>
            <a:endParaRPr lang="en-GB" sz="3400" b="1" dirty="0" smtClean="0">
              <a:latin typeface="Gill Sans MT" panose="020B0502020104020203" pitchFamily="34" charset="0"/>
            </a:endParaRPr>
          </a:p>
          <a:p>
            <a:endParaRPr lang="en-GB" sz="2000" dirty="0" smtClean="0">
              <a:latin typeface="Gill Sans MT" panose="020B0502020104020203" pitchFamily="34" charset="0"/>
            </a:endParaRPr>
          </a:p>
          <a:p>
            <a:r>
              <a:rPr lang="en-GB" sz="2400" b="1" dirty="0" err="1" smtClean="0">
                <a:latin typeface="Gill Sans MT" panose="020B0502020104020203" pitchFamily="34" charset="0"/>
              </a:rPr>
              <a:t>Cuidado</a:t>
            </a:r>
            <a:r>
              <a:rPr lang="en-GB" sz="2400" b="1" dirty="0" smtClean="0">
                <a:latin typeface="Gill Sans MT" panose="020B0502020104020203" pitchFamily="34" charset="0"/>
              </a:rPr>
              <a:t> continuo</a:t>
            </a:r>
          </a:p>
          <a:p>
            <a:endParaRPr lang="en-GB" sz="2400" b="1" dirty="0" smtClean="0">
              <a:latin typeface="Gill Sans MT" panose="020B0502020104020203" pitchFamily="34" charset="0"/>
            </a:endParaRPr>
          </a:p>
          <a:p>
            <a:r>
              <a:rPr lang="en-GB" sz="2400" i="1" dirty="0" smtClean="0">
                <a:latin typeface="Gill Sans MT" panose="020B0502020104020203" pitchFamily="34" charset="0"/>
              </a:rPr>
              <a:t>1. </a:t>
            </a:r>
            <a:r>
              <a:rPr lang="es-CR" sz="2400" i="1" dirty="0" smtClean="0">
                <a:latin typeface="Gill Sans MT" panose="020B0502020104020203" pitchFamily="34" charset="0"/>
              </a:rPr>
              <a:t>Fortalecimiento </a:t>
            </a:r>
            <a:r>
              <a:rPr lang="es-CR" sz="2400" i="1" dirty="0">
                <a:latin typeface="Gill Sans MT" panose="020B0502020104020203" pitchFamily="34" charset="0"/>
              </a:rPr>
              <a:t>de las familias para evitar la separación</a:t>
            </a:r>
            <a:endParaRPr lang="en-GB" sz="2400" i="1" dirty="0" smtClean="0">
              <a:latin typeface="Gill Sans MT" panose="020B0502020104020203" pitchFamily="34" charset="0"/>
            </a:endParaRPr>
          </a:p>
          <a:p>
            <a:endParaRPr lang="en-GB" sz="2000" dirty="0">
              <a:latin typeface="Gill Sans MT" panose="020B0502020104020203" pitchFamily="34" charset="0"/>
            </a:endParaRPr>
          </a:p>
          <a:p>
            <a:endParaRPr lang="en-GB" sz="2000" dirty="0">
              <a:latin typeface="Gill Sans MT" panose="020B0502020104020203" pitchFamily="34" charset="0"/>
            </a:endParaRPr>
          </a:p>
        </p:txBody>
      </p:sp>
      <p:pic>
        <p:nvPicPr>
          <p:cNvPr id="6" name="Picture 5"/>
          <p:cNvPicPr>
            <a:picLocks noChangeAspect="1"/>
          </p:cNvPicPr>
          <p:nvPr/>
        </p:nvPicPr>
        <p:blipFill>
          <a:blip r:embed="rId4"/>
          <a:stretch>
            <a:fillRect/>
          </a:stretch>
        </p:blipFill>
        <p:spPr>
          <a:xfrm>
            <a:off x="9579288" y="350828"/>
            <a:ext cx="2620767" cy="629619"/>
          </a:xfrm>
          <a:prstGeom prst="rect">
            <a:avLst/>
          </a:prstGeom>
        </p:spPr>
      </p:pic>
      <p:pic>
        <p:nvPicPr>
          <p:cNvPr id="7" name="Picture 6"/>
          <p:cNvPicPr>
            <a:picLocks noChangeAspect="1"/>
          </p:cNvPicPr>
          <p:nvPr/>
        </p:nvPicPr>
        <p:blipFill>
          <a:blip r:embed="rId5"/>
          <a:stretch>
            <a:fillRect/>
          </a:stretch>
        </p:blipFill>
        <p:spPr>
          <a:xfrm>
            <a:off x="-1" y="6273075"/>
            <a:ext cx="12200055" cy="355734"/>
          </a:xfrm>
          <a:prstGeom prst="rect">
            <a:avLst/>
          </a:prstGeom>
        </p:spPr>
      </p:pic>
    </p:spTree>
    <p:extLst>
      <p:ext uri="{BB962C8B-B14F-4D97-AF65-F5344CB8AC3E}">
        <p14:creationId xmlns:p14="http://schemas.microsoft.com/office/powerpoint/2010/main" val="2546104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05" y="981214"/>
            <a:ext cx="6238065" cy="4990452"/>
          </a:xfrm>
          <a:prstGeom prst="rect">
            <a:avLst/>
          </a:prstGeom>
        </p:spPr>
      </p:pic>
      <p:sp>
        <p:nvSpPr>
          <p:cNvPr id="3" name="TextBox 2"/>
          <p:cNvSpPr txBox="1"/>
          <p:nvPr/>
        </p:nvSpPr>
        <p:spPr>
          <a:xfrm>
            <a:off x="6891140" y="1004863"/>
            <a:ext cx="4934466" cy="5539978"/>
          </a:xfrm>
          <a:prstGeom prst="rect">
            <a:avLst/>
          </a:prstGeom>
          <a:noFill/>
        </p:spPr>
        <p:txBody>
          <a:bodyPr wrap="square" rtlCol="0">
            <a:spAutoFit/>
          </a:bodyPr>
          <a:lstStyle/>
          <a:p>
            <a:r>
              <a:rPr lang="es-CR" sz="3400" b="1" dirty="0">
                <a:latin typeface="Gill Sans MT" panose="020B0502020104020203" pitchFamily="34" charset="0"/>
              </a:rPr>
              <a:t>Cómo cuidar de los huérfanos y niñez vulnerable</a:t>
            </a:r>
          </a:p>
          <a:p>
            <a:endParaRPr lang="en-GB" sz="2000" dirty="0" smtClean="0">
              <a:latin typeface="Gill Sans MT" panose="020B0502020104020203" pitchFamily="34" charset="0"/>
            </a:endParaRPr>
          </a:p>
          <a:p>
            <a:r>
              <a:rPr lang="en-GB" sz="2400" b="1" dirty="0" err="1" smtClean="0">
                <a:latin typeface="Gill Sans MT" panose="020B0502020104020203" pitchFamily="34" charset="0"/>
              </a:rPr>
              <a:t>Cuidado</a:t>
            </a:r>
            <a:r>
              <a:rPr lang="en-GB" sz="2400" b="1" dirty="0" smtClean="0">
                <a:latin typeface="Gill Sans MT" panose="020B0502020104020203" pitchFamily="34" charset="0"/>
              </a:rPr>
              <a:t> continuo</a:t>
            </a:r>
          </a:p>
          <a:p>
            <a:endParaRPr lang="en-GB" sz="2400" dirty="0" smtClean="0">
              <a:latin typeface="Gill Sans MT" panose="020B0502020104020203" pitchFamily="34" charset="0"/>
            </a:endParaRPr>
          </a:p>
          <a:p>
            <a:r>
              <a:rPr lang="en-GB" sz="2400" i="1" dirty="0" smtClean="0">
                <a:latin typeface="Gill Sans MT" panose="020B0502020104020203" pitchFamily="34" charset="0"/>
              </a:rPr>
              <a:t>2. </a:t>
            </a:r>
            <a:r>
              <a:rPr lang="es-CR" sz="2400" i="1" dirty="0" smtClean="0">
                <a:latin typeface="Gill Sans MT" panose="020B0502020104020203" pitchFamily="34" charset="0"/>
              </a:rPr>
              <a:t>Responder </a:t>
            </a:r>
            <a:r>
              <a:rPr lang="es-CR" sz="2400" i="1" dirty="0">
                <a:latin typeface="Gill Sans MT" panose="020B0502020104020203" pitchFamily="34" charset="0"/>
              </a:rPr>
              <a:t>a los </a:t>
            </a:r>
            <a:r>
              <a:rPr lang="es-CR" sz="2400" i="1" dirty="0" smtClean="0">
                <a:latin typeface="Gill Sans MT" panose="020B0502020104020203" pitchFamily="34" charset="0"/>
              </a:rPr>
              <a:t>niños y niñas </a:t>
            </a:r>
            <a:r>
              <a:rPr lang="es-CR" sz="2400" i="1" dirty="0">
                <a:latin typeface="Gill Sans MT" panose="020B0502020104020203" pitchFamily="34" charset="0"/>
              </a:rPr>
              <a:t>separados</a:t>
            </a:r>
            <a:endParaRPr lang="en-GB" sz="2400" i="1" dirty="0" smtClean="0">
              <a:latin typeface="Gill Sans MT" panose="020B0502020104020203" pitchFamily="34" charset="0"/>
            </a:endParaRPr>
          </a:p>
          <a:p>
            <a:endParaRPr lang="en-GB" sz="2400" dirty="0">
              <a:latin typeface="Gill Sans MT" panose="020B0502020104020203" pitchFamily="34" charset="0"/>
            </a:endParaRPr>
          </a:p>
          <a:p>
            <a:pPr marL="342900" indent="-342900">
              <a:buFont typeface="Arial" panose="020B0604020202020204" pitchFamily="34" charset="0"/>
              <a:buChar char="•"/>
            </a:pPr>
            <a:r>
              <a:rPr lang="es-CR" sz="2400" dirty="0" smtClean="0">
                <a:latin typeface="Gill Sans MT" panose="020B0502020104020203" pitchFamily="34" charset="0"/>
              </a:rPr>
              <a:t>Cuidado transitorio </a:t>
            </a:r>
            <a:r>
              <a:rPr lang="es-CR" sz="2400" dirty="0">
                <a:latin typeface="Gill Sans MT" panose="020B0502020104020203" pitchFamily="34" charset="0"/>
              </a:rPr>
              <a:t>a corto plazo</a:t>
            </a:r>
            <a:endParaRPr lang="en-GB" sz="2400" dirty="0" smtClean="0">
              <a:latin typeface="Gill Sans MT" panose="020B0502020104020203" pitchFamily="34" charset="0"/>
            </a:endParaRPr>
          </a:p>
          <a:p>
            <a:pPr marL="342900" indent="-342900">
              <a:buFont typeface="Arial" panose="020B0604020202020204" pitchFamily="34" charset="0"/>
              <a:buChar char="•"/>
            </a:pPr>
            <a:r>
              <a:rPr lang="en-GB" sz="2400" dirty="0" err="1" smtClean="0">
                <a:latin typeface="Gill Sans MT" panose="020B0502020104020203" pitchFamily="34" charset="0"/>
              </a:rPr>
              <a:t>Reunificación</a:t>
            </a:r>
            <a:r>
              <a:rPr lang="en-GB" sz="2400" dirty="0" smtClean="0">
                <a:latin typeface="Gill Sans MT" panose="020B0502020104020203" pitchFamily="34" charset="0"/>
              </a:rPr>
              <a:t> </a:t>
            </a:r>
          </a:p>
          <a:p>
            <a:pPr marL="342900" indent="-342900">
              <a:buFont typeface="Arial" panose="020B0604020202020204" pitchFamily="34" charset="0"/>
              <a:buChar char="•"/>
            </a:pPr>
            <a:r>
              <a:rPr lang="en-GB" sz="2400" dirty="0" err="1" smtClean="0">
                <a:latin typeface="Gill Sans MT" panose="020B0502020104020203" pitchFamily="34" charset="0"/>
              </a:rPr>
              <a:t>Hogares</a:t>
            </a:r>
            <a:r>
              <a:rPr lang="en-GB" sz="2400" dirty="0" smtClean="0">
                <a:latin typeface="Gill Sans MT" panose="020B0502020104020203" pitchFamily="34" charset="0"/>
              </a:rPr>
              <a:t> para </a:t>
            </a:r>
            <a:r>
              <a:rPr lang="en-GB" sz="2400" dirty="0" err="1" smtClean="0">
                <a:latin typeface="Gill Sans MT" panose="020B0502020104020203" pitchFamily="34" charset="0"/>
              </a:rPr>
              <a:t>grupos</a:t>
            </a:r>
            <a:r>
              <a:rPr lang="en-GB" sz="2400" dirty="0" smtClean="0">
                <a:latin typeface="Gill Sans MT" panose="020B0502020104020203" pitchFamily="34" charset="0"/>
              </a:rPr>
              <a:t> </a:t>
            </a:r>
            <a:r>
              <a:rPr lang="en-GB" sz="2400" dirty="0" err="1" smtClean="0">
                <a:latin typeface="Gill Sans MT" panose="020B0502020104020203" pitchFamily="34" charset="0"/>
              </a:rPr>
              <a:t>pequeños</a:t>
            </a:r>
            <a:endParaRPr lang="en-GB" sz="2400" dirty="0" smtClean="0">
              <a:latin typeface="Gill Sans MT" panose="020B0502020104020203" pitchFamily="34" charset="0"/>
            </a:endParaRPr>
          </a:p>
          <a:p>
            <a:endParaRPr lang="en-GB" sz="2000" dirty="0">
              <a:latin typeface="Gill Sans MT" panose="020B0502020104020203" pitchFamily="34" charset="0"/>
            </a:endParaRPr>
          </a:p>
          <a:p>
            <a:endParaRPr lang="en-GB" sz="2000" dirty="0">
              <a:latin typeface="Gill Sans MT" panose="020B0502020104020203" pitchFamily="34" charset="0"/>
            </a:endParaRPr>
          </a:p>
        </p:txBody>
      </p:sp>
      <p:pic>
        <p:nvPicPr>
          <p:cNvPr id="6" name="Picture 5"/>
          <p:cNvPicPr>
            <a:picLocks noChangeAspect="1"/>
          </p:cNvPicPr>
          <p:nvPr/>
        </p:nvPicPr>
        <p:blipFill>
          <a:blip r:embed="rId4"/>
          <a:stretch>
            <a:fillRect/>
          </a:stretch>
        </p:blipFill>
        <p:spPr>
          <a:xfrm>
            <a:off x="9579288" y="350828"/>
            <a:ext cx="2620767" cy="629619"/>
          </a:xfrm>
          <a:prstGeom prst="rect">
            <a:avLst/>
          </a:prstGeom>
        </p:spPr>
      </p:pic>
      <p:pic>
        <p:nvPicPr>
          <p:cNvPr id="7" name="Picture 6"/>
          <p:cNvPicPr>
            <a:picLocks noChangeAspect="1"/>
          </p:cNvPicPr>
          <p:nvPr/>
        </p:nvPicPr>
        <p:blipFill>
          <a:blip r:embed="rId5"/>
          <a:stretch>
            <a:fillRect/>
          </a:stretch>
        </p:blipFill>
        <p:spPr>
          <a:xfrm>
            <a:off x="-1" y="6273075"/>
            <a:ext cx="12200055" cy="355734"/>
          </a:xfrm>
          <a:prstGeom prst="rect">
            <a:avLst/>
          </a:prstGeom>
        </p:spPr>
      </p:pic>
    </p:spTree>
    <p:extLst>
      <p:ext uri="{BB962C8B-B14F-4D97-AF65-F5344CB8AC3E}">
        <p14:creationId xmlns:p14="http://schemas.microsoft.com/office/powerpoint/2010/main" val="1459730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5408" y="349506"/>
            <a:ext cx="6774873" cy="954107"/>
          </a:xfrm>
          <a:prstGeom prst="rect">
            <a:avLst/>
          </a:prstGeom>
          <a:noFill/>
        </p:spPr>
        <p:txBody>
          <a:bodyPr wrap="square" rtlCol="0">
            <a:spAutoFit/>
          </a:bodyPr>
          <a:lstStyle/>
          <a:p>
            <a:r>
              <a:rPr lang="es-CR" sz="2800" b="1" dirty="0">
                <a:latin typeface="Gill Sans MT" panose="020B0502020104020203" pitchFamily="34" charset="0"/>
              </a:rPr>
              <a:t>Trabajando juntos para el cuidado familiar</a:t>
            </a:r>
            <a:endParaRPr lang="en-GB" sz="2800" b="1" dirty="0" smtClean="0">
              <a:latin typeface="Gill Sans MT" panose="020B0502020104020203"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1983" y="1512068"/>
            <a:ext cx="5751513" cy="4302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4246" y="990671"/>
            <a:ext cx="3779838" cy="5111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2254" y="3328266"/>
            <a:ext cx="457200" cy="24034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2254" y="1456603"/>
            <a:ext cx="457200" cy="18716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0358" y="1501846"/>
            <a:ext cx="344488" cy="42751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4475" y="5776984"/>
            <a:ext cx="2122488" cy="5111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0281" y="5724311"/>
            <a:ext cx="1851026" cy="5302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11"/>
          <p:cNvPicPr>
            <a:picLocks noChangeAspect="1"/>
          </p:cNvPicPr>
          <p:nvPr/>
        </p:nvPicPr>
        <p:blipFill>
          <a:blip r:embed="rId10"/>
          <a:stretch>
            <a:fillRect/>
          </a:stretch>
        </p:blipFill>
        <p:spPr>
          <a:xfrm>
            <a:off x="9579288" y="350828"/>
            <a:ext cx="2620767" cy="629619"/>
          </a:xfrm>
          <a:prstGeom prst="rect">
            <a:avLst/>
          </a:prstGeom>
        </p:spPr>
      </p:pic>
      <p:pic>
        <p:nvPicPr>
          <p:cNvPr id="13" name="Picture 12"/>
          <p:cNvPicPr>
            <a:picLocks noChangeAspect="1"/>
          </p:cNvPicPr>
          <p:nvPr/>
        </p:nvPicPr>
        <p:blipFill>
          <a:blip r:embed="rId11"/>
          <a:stretch>
            <a:fillRect/>
          </a:stretch>
        </p:blipFill>
        <p:spPr>
          <a:xfrm>
            <a:off x="0" y="6333402"/>
            <a:ext cx="12200055" cy="355734"/>
          </a:xfrm>
          <a:prstGeom prst="rect">
            <a:avLst/>
          </a:prstGeom>
        </p:spPr>
      </p:pic>
    </p:spTree>
    <p:extLst>
      <p:ext uri="{BB962C8B-B14F-4D97-AF65-F5344CB8AC3E}">
        <p14:creationId xmlns:p14="http://schemas.microsoft.com/office/powerpoint/2010/main" val="679269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05" y="980448"/>
            <a:ext cx="6238065" cy="4991984"/>
          </a:xfrm>
          <a:prstGeom prst="rect">
            <a:avLst/>
          </a:prstGeom>
        </p:spPr>
      </p:pic>
      <p:sp>
        <p:nvSpPr>
          <p:cNvPr id="3" name="TextBox 2"/>
          <p:cNvSpPr txBox="1"/>
          <p:nvPr/>
        </p:nvSpPr>
        <p:spPr>
          <a:xfrm>
            <a:off x="6971252" y="1293341"/>
            <a:ext cx="4833572" cy="3539430"/>
          </a:xfrm>
          <a:prstGeom prst="rect">
            <a:avLst/>
          </a:prstGeom>
          <a:noFill/>
        </p:spPr>
        <p:txBody>
          <a:bodyPr wrap="square" rtlCol="0">
            <a:spAutoFit/>
          </a:bodyPr>
          <a:lstStyle/>
          <a:p>
            <a:r>
              <a:rPr lang="es-CR" sz="3200" b="1" dirty="0" smtClean="0">
                <a:latin typeface="Gill Sans MT" panose="020B0502020104020203" pitchFamily="34" charset="0"/>
              </a:rPr>
              <a:t>Nuestro </a:t>
            </a:r>
            <a:r>
              <a:rPr lang="es-CR" sz="3200" b="1" dirty="0">
                <a:latin typeface="Gill Sans MT" panose="020B0502020104020203" pitchFamily="34" charset="0"/>
              </a:rPr>
              <a:t>llamado a trabajar con niñez</a:t>
            </a:r>
            <a:endParaRPr lang="en-GB" sz="3200" b="1" dirty="0" smtClean="0">
              <a:latin typeface="Gill Sans MT" panose="020B0502020104020203" pitchFamily="34" charset="0"/>
            </a:endParaRPr>
          </a:p>
          <a:p>
            <a:endParaRPr lang="en-GB" sz="3200" b="1" dirty="0">
              <a:latin typeface="Gill Sans MT" panose="020B0502020104020203" pitchFamily="34" charset="0"/>
            </a:endParaRPr>
          </a:p>
          <a:p>
            <a:r>
              <a:rPr lang="en-GB" sz="3200" i="1" dirty="0" smtClean="0">
                <a:latin typeface="Gill Sans MT" panose="020B0502020104020203" pitchFamily="34" charset="0"/>
              </a:rPr>
              <a:t>“</a:t>
            </a:r>
            <a:r>
              <a:rPr lang="es-CR" sz="3200" i="1" dirty="0" smtClean="0">
                <a:latin typeface="Gill Sans MT" panose="020B0502020104020203" pitchFamily="34" charset="0"/>
              </a:rPr>
              <a:t>Padre de huérfanos y </a:t>
            </a:r>
            <a:r>
              <a:rPr lang="es-CR" sz="3200" i="1" dirty="0">
                <a:latin typeface="Gill Sans MT" panose="020B0502020104020203" pitchFamily="34" charset="0"/>
              </a:rPr>
              <a:t>defensor de las </a:t>
            </a:r>
            <a:r>
              <a:rPr lang="es-CR" sz="3200" i="1" dirty="0" smtClean="0">
                <a:latin typeface="Gill Sans MT" panose="020B0502020104020203" pitchFamily="34" charset="0"/>
              </a:rPr>
              <a:t>viudas </a:t>
            </a:r>
            <a:r>
              <a:rPr lang="es-CR" sz="3200" i="1" dirty="0">
                <a:latin typeface="Gill Sans MT" panose="020B0502020104020203" pitchFamily="34" charset="0"/>
              </a:rPr>
              <a:t>es Dios en su santa </a:t>
            </a:r>
            <a:r>
              <a:rPr lang="es-CR" sz="3200" i="1" dirty="0" smtClean="0">
                <a:latin typeface="Gill Sans MT" panose="020B0502020104020203" pitchFamily="34" charset="0"/>
              </a:rPr>
              <a:t>morada</a:t>
            </a:r>
            <a:r>
              <a:rPr lang="en-GB" sz="3200" i="1" dirty="0" smtClean="0">
                <a:latin typeface="Gill Sans MT" panose="020B0502020104020203" pitchFamily="34" charset="0"/>
              </a:rPr>
              <a:t>”</a:t>
            </a:r>
          </a:p>
          <a:p>
            <a:r>
              <a:rPr lang="en-GB" sz="3200" i="1" dirty="0" smtClean="0">
                <a:latin typeface="Gill Sans MT" panose="020B0502020104020203" pitchFamily="34" charset="0"/>
              </a:rPr>
              <a:t>Salmo 68:5-6</a:t>
            </a:r>
            <a:endParaRPr lang="en-GB" sz="3200" i="1" dirty="0">
              <a:latin typeface="Gill Sans MT" panose="020B0502020104020203" pitchFamily="34" charset="0"/>
            </a:endParaRPr>
          </a:p>
        </p:txBody>
      </p:sp>
      <p:sp>
        <p:nvSpPr>
          <p:cNvPr id="6" name="CuadroTexto 5"/>
          <p:cNvSpPr txBox="1"/>
          <p:nvPr/>
        </p:nvSpPr>
        <p:spPr>
          <a:xfrm>
            <a:off x="7184572" y="5235792"/>
            <a:ext cx="3951514" cy="923330"/>
          </a:xfrm>
          <a:prstGeom prst="rect">
            <a:avLst/>
          </a:prstGeom>
          <a:noFill/>
        </p:spPr>
        <p:txBody>
          <a:bodyPr wrap="square" rtlCol="0">
            <a:spAutoFit/>
          </a:bodyPr>
          <a:lstStyle/>
          <a:p>
            <a:r>
              <a:rPr lang="es-CR" dirty="0" smtClean="0"/>
              <a:t>Somos apasionados a cerca de liberar a la niñez de la pobreza y el abuso a nivel mundial </a:t>
            </a:r>
            <a:endParaRPr lang="es-CR" dirty="0"/>
          </a:p>
        </p:txBody>
      </p:sp>
      <p:pic>
        <p:nvPicPr>
          <p:cNvPr id="7" name="Picture 6"/>
          <p:cNvPicPr>
            <a:picLocks noChangeAspect="1"/>
          </p:cNvPicPr>
          <p:nvPr/>
        </p:nvPicPr>
        <p:blipFill>
          <a:blip r:embed="rId4"/>
          <a:stretch>
            <a:fillRect/>
          </a:stretch>
        </p:blipFill>
        <p:spPr>
          <a:xfrm>
            <a:off x="9579288" y="350828"/>
            <a:ext cx="2620767" cy="629619"/>
          </a:xfrm>
          <a:prstGeom prst="rect">
            <a:avLst/>
          </a:prstGeom>
        </p:spPr>
      </p:pic>
      <p:pic>
        <p:nvPicPr>
          <p:cNvPr id="8" name="Picture 7"/>
          <p:cNvPicPr>
            <a:picLocks noChangeAspect="1"/>
          </p:cNvPicPr>
          <p:nvPr/>
        </p:nvPicPr>
        <p:blipFill>
          <a:blip r:embed="rId5"/>
          <a:stretch>
            <a:fillRect/>
          </a:stretch>
        </p:blipFill>
        <p:spPr>
          <a:xfrm>
            <a:off x="-1" y="6273075"/>
            <a:ext cx="12200055" cy="355734"/>
          </a:xfrm>
          <a:prstGeom prst="rect">
            <a:avLst/>
          </a:prstGeom>
        </p:spPr>
      </p:pic>
    </p:spTree>
    <p:extLst>
      <p:ext uri="{BB962C8B-B14F-4D97-AF65-F5344CB8AC3E}">
        <p14:creationId xmlns:p14="http://schemas.microsoft.com/office/powerpoint/2010/main" val="175019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05" y="981214"/>
            <a:ext cx="6238065" cy="4990452"/>
          </a:xfrm>
          <a:prstGeom prst="rect">
            <a:avLst/>
          </a:prstGeom>
        </p:spPr>
      </p:pic>
      <p:sp>
        <p:nvSpPr>
          <p:cNvPr id="3" name="TextBox 2"/>
          <p:cNvSpPr txBox="1"/>
          <p:nvPr/>
        </p:nvSpPr>
        <p:spPr>
          <a:xfrm>
            <a:off x="7104000" y="1552836"/>
            <a:ext cx="4934466" cy="4647426"/>
          </a:xfrm>
          <a:prstGeom prst="rect">
            <a:avLst/>
          </a:prstGeom>
          <a:noFill/>
        </p:spPr>
        <p:txBody>
          <a:bodyPr wrap="square" rtlCol="0">
            <a:spAutoFit/>
          </a:bodyPr>
          <a:lstStyle/>
          <a:p>
            <a:r>
              <a:rPr lang="es-CR" sz="2800" b="1" dirty="0" smtClean="0">
                <a:latin typeface="Gill Sans MT" panose="020B0502020104020203" pitchFamily="34" charset="0"/>
              </a:rPr>
              <a:t>Trabajando </a:t>
            </a:r>
            <a:r>
              <a:rPr lang="es-CR" sz="2800" b="1" dirty="0">
                <a:latin typeface="Gill Sans MT" panose="020B0502020104020203" pitchFamily="34" charset="0"/>
              </a:rPr>
              <a:t>juntos para el cuidado familiar</a:t>
            </a:r>
            <a:endParaRPr lang="en-GB" sz="2800" b="1" dirty="0" smtClean="0">
              <a:latin typeface="Gill Sans MT" panose="020B0502020104020203" pitchFamily="34" charset="0"/>
            </a:endParaRPr>
          </a:p>
          <a:p>
            <a:endParaRPr lang="en-GB" sz="2800" b="1" dirty="0">
              <a:latin typeface="Gill Sans MT" panose="020B0502020104020203" pitchFamily="34" charset="0"/>
            </a:endParaRPr>
          </a:p>
          <a:p>
            <a:r>
              <a:rPr lang="en-GB" sz="2400" b="1" i="1" dirty="0" smtClean="0">
                <a:latin typeface="Gill Sans MT" panose="020B0502020104020203" pitchFamily="34" charset="0"/>
              </a:rPr>
              <a:t>Paso </a:t>
            </a:r>
            <a:r>
              <a:rPr lang="en-GB" sz="2400" b="1" i="1" dirty="0" err="1" smtClean="0">
                <a:latin typeface="Gill Sans MT" panose="020B0502020104020203" pitchFamily="34" charset="0"/>
              </a:rPr>
              <a:t>uno</a:t>
            </a:r>
            <a:endParaRPr lang="en-GB" sz="2400" b="1" i="1" dirty="0" smtClean="0">
              <a:latin typeface="Gill Sans MT" panose="020B0502020104020203" pitchFamily="34" charset="0"/>
            </a:endParaRPr>
          </a:p>
          <a:p>
            <a:endParaRPr lang="en-GB" sz="2400" dirty="0" smtClean="0">
              <a:latin typeface="Gill Sans MT" panose="020B0502020104020203" pitchFamily="34" charset="0"/>
            </a:endParaRPr>
          </a:p>
          <a:p>
            <a:r>
              <a:rPr lang="es-CR" sz="2400" dirty="0" smtClean="0">
                <a:latin typeface="Gill Sans MT" panose="020B0502020104020203" pitchFamily="34" charset="0"/>
              </a:rPr>
              <a:t>Reunirse </a:t>
            </a:r>
            <a:r>
              <a:rPr lang="es-CR" sz="2400" dirty="0">
                <a:latin typeface="Gill Sans MT" panose="020B0502020104020203" pitchFamily="34" charset="0"/>
              </a:rPr>
              <a:t>con otros que están haciendo un trabajo similar con </a:t>
            </a:r>
            <a:r>
              <a:rPr lang="es-CR" sz="2400" dirty="0" smtClean="0">
                <a:latin typeface="Gill Sans MT" panose="020B0502020104020203" pitchFamily="34" charset="0"/>
              </a:rPr>
              <a:t>la niñez </a:t>
            </a:r>
            <a:r>
              <a:rPr lang="es-CR" sz="2400" dirty="0">
                <a:latin typeface="Gill Sans MT" panose="020B0502020104020203" pitchFamily="34" charset="0"/>
              </a:rPr>
              <a:t>y </a:t>
            </a:r>
            <a:r>
              <a:rPr lang="es-CR" sz="2400" dirty="0" smtClean="0">
                <a:latin typeface="Gill Sans MT" panose="020B0502020104020203" pitchFamily="34" charset="0"/>
              </a:rPr>
              <a:t>tienen el </a:t>
            </a:r>
            <a:r>
              <a:rPr lang="es-CR" sz="2400" dirty="0">
                <a:latin typeface="Gill Sans MT" panose="020B0502020104020203" pitchFamily="34" charset="0"/>
              </a:rPr>
              <a:t>corazón </a:t>
            </a:r>
            <a:r>
              <a:rPr lang="es-CR" sz="2400" dirty="0" smtClean="0">
                <a:latin typeface="Gill Sans MT" panose="020B0502020104020203" pitchFamily="34" charset="0"/>
              </a:rPr>
              <a:t>enfocado para que niños y niñas pertenezcan </a:t>
            </a:r>
            <a:r>
              <a:rPr lang="es-CR" sz="2400" dirty="0">
                <a:latin typeface="Gill Sans MT" panose="020B0502020104020203" pitchFamily="34" charset="0"/>
              </a:rPr>
              <a:t>a las familias. </a:t>
            </a:r>
            <a:r>
              <a:rPr lang="es-CR" sz="2400" dirty="0" smtClean="0">
                <a:latin typeface="Gill Sans MT" panose="020B0502020104020203" pitchFamily="34" charset="0"/>
              </a:rPr>
              <a:t>Formar </a:t>
            </a:r>
            <a:r>
              <a:rPr lang="es-CR" sz="2400" dirty="0">
                <a:latin typeface="Gill Sans MT" panose="020B0502020104020203" pitchFamily="34" charset="0"/>
              </a:rPr>
              <a:t>un grupo de trabajo.</a:t>
            </a:r>
            <a:endParaRPr lang="en-GB" sz="2400" dirty="0" smtClean="0">
              <a:latin typeface="Gill Sans MT" panose="020B0502020104020203" pitchFamily="34" charset="0"/>
            </a:endParaRPr>
          </a:p>
          <a:p>
            <a:endParaRPr lang="en-GB" sz="2000" dirty="0">
              <a:latin typeface="Gill Sans MT" panose="020B0502020104020203" pitchFamily="34" charset="0"/>
            </a:endParaRPr>
          </a:p>
        </p:txBody>
      </p:sp>
      <p:pic>
        <p:nvPicPr>
          <p:cNvPr id="6" name="Picture 5"/>
          <p:cNvPicPr>
            <a:picLocks noChangeAspect="1"/>
          </p:cNvPicPr>
          <p:nvPr/>
        </p:nvPicPr>
        <p:blipFill>
          <a:blip r:embed="rId4"/>
          <a:stretch>
            <a:fillRect/>
          </a:stretch>
        </p:blipFill>
        <p:spPr>
          <a:xfrm>
            <a:off x="9579288" y="350828"/>
            <a:ext cx="2620767" cy="629619"/>
          </a:xfrm>
          <a:prstGeom prst="rect">
            <a:avLst/>
          </a:prstGeom>
        </p:spPr>
      </p:pic>
      <p:pic>
        <p:nvPicPr>
          <p:cNvPr id="7" name="Picture 6"/>
          <p:cNvPicPr>
            <a:picLocks noChangeAspect="1"/>
          </p:cNvPicPr>
          <p:nvPr/>
        </p:nvPicPr>
        <p:blipFill>
          <a:blip r:embed="rId5"/>
          <a:stretch>
            <a:fillRect/>
          </a:stretch>
        </p:blipFill>
        <p:spPr>
          <a:xfrm>
            <a:off x="-1" y="6273075"/>
            <a:ext cx="12200055" cy="355734"/>
          </a:xfrm>
          <a:prstGeom prst="rect">
            <a:avLst/>
          </a:prstGeom>
        </p:spPr>
      </p:pic>
    </p:spTree>
    <p:extLst>
      <p:ext uri="{BB962C8B-B14F-4D97-AF65-F5344CB8AC3E}">
        <p14:creationId xmlns:p14="http://schemas.microsoft.com/office/powerpoint/2010/main" val="1194896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05" y="981214"/>
            <a:ext cx="6238065" cy="4990452"/>
          </a:xfrm>
          <a:prstGeom prst="rect">
            <a:avLst/>
          </a:prstGeom>
        </p:spPr>
      </p:pic>
      <p:sp>
        <p:nvSpPr>
          <p:cNvPr id="3" name="TextBox 2"/>
          <p:cNvSpPr txBox="1"/>
          <p:nvPr/>
        </p:nvSpPr>
        <p:spPr>
          <a:xfrm>
            <a:off x="7000091" y="1706725"/>
            <a:ext cx="4934466" cy="4647426"/>
          </a:xfrm>
          <a:prstGeom prst="rect">
            <a:avLst/>
          </a:prstGeom>
          <a:noFill/>
        </p:spPr>
        <p:txBody>
          <a:bodyPr wrap="square" rtlCol="0">
            <a:spAutoFit/>
          </a:bodyPr>
          <a:lstStyle/>
          <a:p>
            <a:r>
              <a:rPr lang="es-CR" sz="2800" b="1" dirty="0" smtClean="0">
                <a:latin typeface="Gill Sans MT" panose="020B0502020104020203" pitchFamily="34" charset="0"/>
              </a:rPr>
              <a:t>Trabajando </a:t>
            </a:r>
            <a:r>
              <a:rPr lang="es-CR" sz="2800" b="1" dirty="0">
                <a:latin typeface="Gill Sans MT" panose="020B0502020104020203" pitchFamily="34" charset="0"/>
              </a:rPr>
              <a:t>juntos para el cuidado familiar</a:t>
            </a:r>
            <a:endParaRPr lang="en-GB" sz="2800" b="1" dirty="0" smtClean="0">
              <a:latin typeface="Gill Sans MT" panose="020B0502020104020203" pitchFamily="34" charset="0"/>
            </a:endParaRPr>
          </a:p>
          <a:p>
            <a:endParaRPr lang="en-GB" sz="2800" b="1" dirty="0">
              <a:latin typeface="Gill Sans MT" panose="020B0502020104020203" pitchFamily="34" charset="0"/>
            </a:endParaRPr>
          </a:p>
          <a:p>
            <a:r>
              <a:rPr lang="en-GB" sz="2400" b="1" i="1" dirty="0" smtClean="0">
                <a:latin typeface="Gill Sans MT" panose="020B0502020104020203" pitchFamily="34" charset="0"/>
              </a:rPr>
              <a:t>Paso dos </a:t>
            </a:r>
          </a:p>
          <a:p>
            <a:endParaRPr lang="en-GB" sz="2400" dirty="0" smtClean="0">
              <a:latin typeface="Gill Sans MT" panose="020B0502020104020203" pitchFamily="34" charset="0"/>
            </a:endParaRPr>
          </a:p>
          <a:p>
            <a:r>
              <a:rPr lang="es-CR" sz="2400" dirty="0" smtClean="0">
                <a:latin typeface="Gill Sans MT" panose="020B0502020104020203" pitchFamily="34" charset="0"/>
              </a:rPr>
              <a:t>Identificar </a:t>
            </a:r>
            <a:r>
              <a:rPr lang="es-CR" sz="2400" dirty="0">
                <a:latin typeface="Gill Sans MT" panose="020B0502020104020203" pitchFamily="34" charset="0"/>
              </a:rPr>
              <a:t>las razones principales por las que los </a:t>
            </a:r>
            <a:r>
              <a:rPr lang="es-CR" sz="2400" dirty="0" smtClean="0">
                <a:latin typeface="Gill Sans MT" panose="020B0502020104020203" pitchFamily="34" charset="0"/>
              </a:rPr>
              <a:t>niños y niñas </a:t>
            </a:r>
            <a:r>
              <a:rPr lang="es-CR" sz="2400" dirty="0">
                <a:latin typeface="Gill Sans MT" panose="020B0502020104020203" pitchFamily="34" charset="0"/>
              </a:rPr>
              <a:t>se separan de sus familias en el contexto local </a:t>
            </a:r>
            <a:r>
              <a:rPr lang="es-CR" sz="2400" dirty="0" smtClean="0">
                <a:latin typeface="Gill Sans MT" panose="020B0502020104020203" pitchFamily="34" charset="0"/>
              </a:rPr>
              <a:t>y, </a:t>
            </a:r>
            <a:r>
              <a:rPr lang="es-CR" sz="2400" dirty="0">
                <a:latin typeface="Gill Sans MT" panose="020B0502020104020203" pitchFamily="34" charset="0"/>
              </a:rPr>
              <a:t>entender las leyes, pautas y estándares nacionales que son relevantes para trabajar con </a:t>
            </a:r>
            <a:r>
              <a:rPr lang="es-CR" sz="2400" dirty="0" smtClean="0">
                <a:latin typeface="Gill Sans MT" panose="020B0502020104020203" pitchFamily="34" charset="0"/>
              </a:rPr>
              <a:t>niñez.</a:t>
            </a:r>
            <a:endParaRPr lang="en-GB" sz="2400" dirty="0">
              <a:latin typeface="Gill Sans MT" panose="020B0502020104020203" pitchFamily="34" charset="0"/>
            </a:endParaRPr>
          </a:p>
          <a:p>
            <a:endParaRPr lang="en-GB" sz="2000" dirty="0">
              <a:latin typeface="Gill Sans MT" panose="020B0502020104020203" pitchFamily="34" charset="0"/>
            </a:endParaRPr>
          </a:p>
        </p:txBody>
      </p:sp>
      <p:pic>
        <p:nvPicPr>
          <p:cNvPr id="6" name="Picture 5"/>
          <p:cNvPicPr>
            <a:picLocks noChangeAspect="1"/>
          </p:cNvPicPr>
          <p:nvPr/>
        </p:nvPicPr>
        <p:blipFill>
          <a:blip r:embed="rId4"/>
          <a:stretch>
            <a:fillRect/>
          </a:stretch>
        </p:blipFill>
        <p:spPr>
          <a:xfrm>
            <a:off x="9579288" y="350828"/>
            <a:ext cx="2620767" cy="629619"/>
          </a:xfrm>
          <a:prstGeom prst="rect">
            <a:avLst/>
          </a:prstGeom>
        </p:spPr>
      </p:pic>
      <p:pic>
        <p:nvPicPr>
          <p:cNvPr id="7" name="Picture 6"/>
          <p:cNvPicPr>
            <a:picLocks noChangeAspect="1"/>
          </p:cNvPicPr>
          <p:nvPr/>
        </p:nvPicPr>
        <p:blipFill>
          <a:blip r:embed="rId5"/>
          <a:stretch>
            <a:fillRect/>
          </a:stretch>
        </p:blipFill>
        <p:spPr>
          <a:xfrm>
            <a:off x="-1" y="6273075"/>
            <a:ext cx="12200055" cy="355734"/>
          </a:xfrm>
          <a:prstGeom prst="rect">
            <a:avLst/>
          </a:prstGeom>
        </p:spPr>
      </p:pic>
    </p:spTree>
    <p:extLst>
      <p:ext uri="{BB962C8B-B14F-4D97-AF65-F5344CB8AC3E}">
        <p14:creationId xmlns:p14="http://schemas.microsoft.com/office/powerpoint/2010/main" val="2806729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05" y="981214"/>
            <a:ext cx="6238065" cy="4990452"/>
          </a:xfrm>
          <a:prstGeom prst="rect">
            <a:avLst/>
          </a:prstGeom>
        </p:spPr>
      </p:pic>
      <p:sp>
        <p:nvSpPr>
          <p:cNvPr id="3" name="TextBox 2"/>
          <p:cNvSpPr txBox="1"/>
          <p:nvPr/>
        </p:nvSpPr>
        <p:spPr>
          <a:xfrm>
            <a:off x="7104000" y="1552836"/>
            <a:ext cx="4934466" cy="3970318"/>
          </a:xfrm>
          <a:prstGeom prst="rect">
            <a:avLst/>
          </a:prstGeom>
          <a:noFill/>
        </p:spPr>
        <p:txBody>
          <a:bodyPr wrap="square" rtlCol="0">
            <a:spAutoFit/>
          </a:bodyPr>
          <a:lstStyle/>
          <a:p>
            <a:r>
              <a:rPr lang="es-CR" sz="2800" b="1" dirty="0" smtClean="0">
                <a:latin typeface="Gill Sans MT" panose="020B0502020104020203" pitchFamily="34" charset="0"/>
              </a:rPr>
              <a:t>Trabajando </a:t>
            </a:r>
            <a:r>
              <a:rPr lang="es-CR" sz="2800" b="1" dirty="0">
                <a:latin typeface="Gill Sans MT" panose="020B0502020104020203" pitchFamily="34" charset="0"/>
              </a:rPr>
              <a:t>juntos para el cuidado familiar</a:t>
            </a:r>
          </a:p>
          <a:p>
            <a:endParaRPr lang="en-GB" sz="2800" b="1" dirty="0" smtClean="0">
              <a:latin typeface="Gill Sans MT" panose="020B0502020104020203" pitchFamily="34" charset="0"/>
            </a:endParaRPr>
          </a:p>
          <a:p>
            <a:endParaRPr lang="en-GB" sz="2800" b="1" dirty="0">
              <a:latin typeface="Gill Sans MT" panose="020B0502020104020203" pitchFamily="34" charset="0"/>
            </a:endParaRPr>
          </a:p>
          <a:p>
            <a:r>
              <a:rPr lang="en-GB" sz="2400" b="1" i="1" dirty="0" smtClean="0">
                <a:latin typeface="Gill Sans MT" panose="020B0502020104020203" pitchFamily="34" charset="0"/>
              </a:rPr>
              <a:t>Paso </a:t>
            </a:r>
            <a:r>
              <a:rPr lang="en-GB" sz="2400" b="1" i="1" dirty="0" err="1" smtClean="0">
                <a:latin typeface="Gill Sans MT" panose="020B0502020104020203" pitchFamily="34" charset="0"/>
              </a:rPr>
              <a:t>tres</a:t>
            </a:r>
            <a:r>
              <a:rPr lang="en-GB" sz="2400" b="1" i="1" dirty="0" smtClean="0">
                <a:latin typeface="Gill Sans MT" panose="020B0502020104020203" pitchFamily="34" charset="0"/>
              </a:rPr>
              <a:t> </a:t>
            </a:r>
          </a:p>
          <a:p>
            <a:endParaRPr lang="en-GB" sz="2400" dirty="0" smtClean="0">
              <a:latin typeface="Gill Sans MT" panose="020B0502020104020203" pitchFamily="34" charset="0"/>
            </a:endParaRPr>
          </a:p>
          <a:p>
            <a:r>
              <a:rPr lang="es-CR" sz="2400" dirty="0" smtClean="0">
                <a:latin typeface="Gill Sans MT" panose="020B0502020104020203" pitchFamily="34" charset="0"/>
              </a:rPr>
              <a:t>Sensibilizar </a:t>
            </a:r>
            <a:r>
              <a:rPr lang="es-CR" sz="2400" dirty="0">
                <a:latin typeface="Gill Sans MT" panose="020B0502020104020203" pitchFamily="34" charset="0"/>
              </a:rPr>
              <a:t>a otros miembros de la red sobre los beneficios de la atención familiar para </a:t>
            </a:r>
            <a:r>
              <a:rPr lang="es-CR" sz="2400" dirty="0" smtClean="0">
                <a:latin typeface="Gill Sans MT" panose="020B0502020104020203" pitchFamily="34" charset="0"/>
              </a:rPr>
              <a:t>la niñez.</a:t>
            </a:r>
            <a:endParaRPr lang="en-GB" sz="2400" dirty="0">
              <a:latin typeface="Gill Sans MT" panose="020B0502020104020203" pitchFamily="34" charset="0"/>
            </a:endParaRPr>
          </a:p>
          <a:p>
            <a:endParaRPr lang="en-GB" sz="2000" dirty="0">
              <a:latin typeface="Gill Sans MT" panose="020B0502020104020203" pitchFamily="34" charset="0"/>
            </a:endParaRPr>
          </a:p>
        </p:txBody>
      </p:sp>
      <p:pic>
        <p:nvPicPr>
          <p:cNvPr id="6" name="Picture 5"/>
          <p:cNvPicPr>
            <a:picLocks noChangeAspect="1"/>
          </p:cNvPicPr>
          <p:nvPr/>
        </p:nvPicPr>
        <p:blipFill>
          <a:blip r:embed="rId4"/>
          <a:stretch>
            <a:fillRect/>
          </a:stretch>
        </p:blipFill>
        <p:spPr>
          <a:xfrm>
            <a:off x="9579288" y="350828"/>
            <a:ext cx="2620767" cy="629619"/>
          </a:xfrm>
          <a:prstGeom prst="rect">
            <a:avLst/>
          </a:prstGeom>
        </p:spPr>
      </p:pic>
      <p:pic>
        <p:nvPicPr>
          <p:cNvPr id="7" name="Picture 6"/>
          <p:cNvPicPr>
            <a:picLocks noChangeAspect="1"/>
          </p:cNvPicPr>
          <p:nvPr/>
        </p:nvPicPr>
        <p:blipFill>
          <a:blip r:embed="rId5"/>
          <a:stretch>
            <a:fillRect/>
          </a:stretch>
        </p:blipFill>
        <p:spPr>
          <a:xfrm>
            <a:off x="-1" y="6273075"/>
            <a:ext cx="12200055" cy="355734"/>
          </a:xfrm>
          <a:prstGeom prst="rect">
            <a:avLst/>
          </a:prstGeom>
        </p:spPr>
      </p:pic>
    </p:spTree>
    <p:extLst>
      <p:ext uri="{BB962C8B-B14F-4D97-AF65-F5344CB8AC3E}">
        <p14:creationId xmlns:p14="http://schemas.microsoft.com/office/powerpoint/2010/main" val="1537409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05" y="981214"/>
            <a:ext cx="6238065" cy="4990452"/>
          </a:xfrm>
          <a:prstGeom prst="rect">
            <a:avLst/>
          </a:prstGeom>
        </p:spPr>
      </p:pic>
      <p:sp>
        <p:nvSpPr>
          <p:cNvPr id="3" name="TextBox 2"/>
          <p:cNvSpPr txBox="1"/>
          <p:nvPr/>
        </p:nvSpPr>
        <p:spPr>
          <a:xfrm>
            <a:off x="7104000" y="1378170"/>
            <a:ext cx="4934466" cy="4862870"/>
          </a:xfrm>
          <a:prstGeom prst="rect">
            <a:avLst/>
          </a:prstGeom>
          <a:noFill/>
        </p:spPr>
        <p:txBody>
          <a:bodyPr wrap="square" rtlCol="0">
            <a:spAutoFit/>
          </a:bodyPr>
          <a:lstStyle/>
          <a:p>
            <a:r>
              <a:rPr lang="es-CR" sz="2800" b="1" dirty="0" smtClean="0">
                <a:latin typeface="Gill Sans MT" panose="020B0502020104020203" pitchFamily="34" charset="0"/>
              </a:rPr>
              <a:t>Trabajando </a:t>
            </a:r>
            <a:r>
              <a:rPr lang="es-CR" sz="2800" b="1" dirty="0">
                <a:latin typeface="Gill Sans MT" panose="020B0502020104020203" pitchFamily="34" charset="0"/>
              </a:rPr>
              <a:t>juntos para el cuidado familiar</a:t>
            </a:r>
            <a:endParaRPr lang="en-GB" sz="2800" b="1" dirty="0" smtClean="0">
              <a:latin typeface="Gill Sans MT" panose="020B0502020104020203" pitchFamily="34" charset="0"/>
            </a:endParaRPr>
          </a:p>
          <a:p>
            <a:endParaRPr lang="en-GB" sz="1400" b="1" dirty="0">
              <a:latin typeface="Gill Sans MT" panose="020B0502020104020203" pitchFamily="34" charset="0"/>
            </a:endParaRPr>
          </a:p>
          <a:p>
            <a:r>
              <a:rPr lang="en-GB" sz="2400" dirty="0" err="1" smtClean="0">
                <a:latin typeface="Gill Sans MT" panose="020B0502020104020203" pitchFamily="34" charset="0"/>
              </a:rPr>
              <a:t>Otros</a:t>
            </a:r>
            <a:r>
              <a:rPr lang="en-GB" sz="2400" dirty="0" smtClean="0">
                <a:latin typeface="Gill Sans MT" panose="020B0502020104020203" pitchFamily="34" charset="0"/>
              </a:rPr>
              <a:t> </a:t>
            </a:r>
            <a:r>
              <a:rPr lang="en-GB" sz="2400" dirty="0" err="1" smtClean="0">
                <a:latin typeface="Gill Sans MT" panose="020B0502020104020203" pitchFamily="34" charset="0"/>
              </a:rPr>
              <a:t>recursos</a:t>
            </a:r>
            <a:r>
              <a:rPr lang="en-GB" sz="2400" dirty="0" smtClean="0">
                <a:latin typeface="Gill Sans MT" panose="020B0502020104020203" pitchFamily="34" charset="0"/>
              </a:rPr>
              <a:t>:</a:t>
            </a:r>
          </a:p>
          <a:p>
            <a:endParaRPr lang="en-GB" sz="2400" dirty="0" smtClean="0">
              <a:latin typeface="Gill Sans MT" panose="020B0502020104020203" pitchFamily="34" charset="0"/>
            </a:endParaRPr>
          </a:p>
          <a:p>
            <a:pPr marL="342900" indent="-342900">
              <a:buFont typeface="Arial" panose="020B0604020202020204" pitchFamily="34" charset="0"/>
              <a:buChar char="•"/>
            </a:pPr>
            <a:r>
              <a:rPr lang="en-GB" sz="2400" b="1" i="1" dirty="0" err="1" smtClean="0">
                <a:latin typeface="Gill Sans MT" panose="020B0502020104020203" pitchFamily="34" charset="0"/>
              </a:rPr>
              <a:t>Porqué</a:t>
            </a:r>
            <a:r>
              <a:rPr lang="en-GB" sz="2400" b="1" i="1" dirty="0" smtClean="0">
                <a:latin typeface="Gill Sans MT" panose="020B0502020104020203" pitchFamily="34" charset="0"/>
              </a:rPr>
              <a:t> las </a:t>
            </a:r>
            <a:r>
              <a:rPr lang="en-GB" sz="2400" b="1" i="1" dirty="0" err="1" smtClean="0">
                <a:latin typeface="Gill Sans MT" panose="020B0502020104020203" pitchFamily="34" charset="0"/>
              </a:rPr>
              <a:t>Familias</a:t>
            </a:r>
            <a:r>
              <a:rPr lang="en-GB" sz="2400" b="1" i="1" dirty="0" smtClean="0">
                <a:latin typeface="Gill Sans MT" panose="020B0502020104020203" pitchFamily="34" charset="0"/>
              </a:rPr>
              <a:t> </a:t>
            </a:r>
            <a:r>
              <a:rPr lang="en-GB" sz="2400" b="1" i="1" dirty="0" err="1" smtClean="0">
                <a:latin typeface="Gill Sans MT" panose="020B0502020104020203" pitchFamily="34" charset="0"/>
              </a:rPr>
              <a:t>Importan</a:t>
            </a:r>
            <a:r>
              <a:rPr lang="en-GB" sz="2400" b="1" i="1" dirty="0" smtClean="0">
                <a:latin typeface="Gill Sans MT" panose="020B0502020104020203" pitchFamily="34" charset="0"/>
              </a:rPr>
              <a:t> </a:t>
            </a:r>
            <a:r>
              <a:rPr lang="es-CR" sz="2400" dirty="0" smtClean="0">
                <a:latin typeface="Gill Sans MT" panose="020B0502020104020203" pitchFamily="34" charset="0"/>
              </a:rPr>
              <a:t>Herramientas de estudio bíblico </a:t>
            </a:r>
            <a:r>
              <a:rPr lang="es-CR" sz="2400" dirty="0">
                <a:latin typeface="Gill Sans MT" panose="020B0502020104020203" pitchFamily="34" charset="0"/>
              </a:rPr>
              <a:t>para las iglesias</a:t>
            </a:r>
            <a:endParaRPr lang="en-GB" sz="2400" dirty="0" smtClean="0">
              <a:latin typeface="Gill Sans MT" panose="020B0502020104020203" pitchFamily="34" charset="0"/>
            </a:endParaRPr>
          </a:p>
          <a:p>
            <a:pPr marL="342900" indent="-342900">
              <a:buFont typeface="Arial" panose="020B0604020202020204" pitchFamily="34" charset="0"/>
              <a:buChar char="•"/>
            </a:pPr>
            <a:endParaRPr lang="en-GB" sz="2400" dirty="0" smtClean="0">
              <a:latin typeface="Gill Sans MT" panose="020B0502020104020203" pitchFamily="34" charset="0"/>
            </a:endParaRPr>
          </a:p>
          <a:p>
            <a:pPr marL="342900" indent="-342900">
              <a:buFont typeface="Arial" panose="020B0604020202020204" pitchFamily="34" charset="0"/>
              <a:buChar char="•"/>
            </a:pPr>
            <a:r>
              <a:rPr lang="en-GB" sz="2400" b="1" i="1" dirty="0" err="1" smtClean="0">
                <a:latin typeface="Gill Sans MT" panose="020B0502020104020203" pitchFamily="34" charset="0"/>
              </a:rPr>
              <a:t>Mejores</a:t>
            </a:r>
            <a:r>
              <a:rPr lang="en-GB" sz="2400" b="1" i="1" dirty="0" smtClean="0">
                <a:latin typeface="Gill Sans MT" panose="020B0502020104020203" pitchFamily="34" charset="0"/>
              </a:rPr>
              <a:t> </a:t>
            </a:r>
            <a:r>
              <a:rPr lang="en-GB" sz="2400" b="1" i="1" dirty="0" err="1" smtClean="0">
                <a:latin typeface="Gill Sans MT" panose="020B0502020104020203" pitchFamily="34" charset="0"/>
              </a:rPr>
              <a:t>Hogares</a:t>
            </a:r>
            <a:r>
              <a:rPr lang="en-GB" sz="2400" b="1" i="1" dirty="0" smtClean="0">
                <a:latin typeface="Gill Sans MT" panose="020B0502020104020203" pitchFamily="34" charset="0"/>
              </a:rPr>
              <a:t> para la </a:t>
            </a:r>
            <a:r>
              <a:rPr lang="en-GB" sz="2400" b="1" i="1" dirty="0" err="1" smtClean="0">
                <a:latin typeface="Gill Sans MT" panose="020B0502020104020203" pitchFamily="34" charset="0"/>
              </a:rPr>
              <a:t>Niñez</a:t>
            </a:r>
            <a:r>
              <a:rPr lang="en-GB" sz="2400" b="1" i="1" dirty="0" smtClean="0">
                <a:latin typeface="Gill Sans MT" panose="020B0502020104020203" pitchFamily="34" charset="0"/>
              </a:rPr>
              <a:t>  </a:t>
            </a:r>
            <a:r>
              <a:rPr lang="en-GB" sz="2400" dirty="0">
                <a:latin typeface="Gill Sans MT" panose="020B0502020104020203" pitchFamily="34" charset="0"/>
              </a:rPr>
              <a:t>M</a:t>
            </a:r>
            <a:r>
              <a:rPr lang="en-GB" sz="2400" dirty="0" smtClean="0">
                <a:latin typeface="Gill Sans MT" panose="020B0502020104020203" pitchFamily="34" charset="0"/>
              </a:rPr>
              <a:t>anual </a:t>
            </a:r>
            <a:r>
              <a:rPr lang="es-CR" sz="2400" dirty="0" smtClean="0">
                <a:latin typeface="Gill Sans MT" panose="020B0502020104020203" pitchFamily="34" charset="0"/>
              </a:rPr>
              <a:t>para </a:t>
            </a:r>
            <a:r>
              <a:rPr lang="es-CR" sz="2400" dirty="0">
                <a:latin typeface="Gill Sans MT" panose="020B0502020104020203" pitchFamily="34" charset="0"/>
              </a:rPr>
              <a:t>ayudar a las iglesias y organizaciones a planificar el cuidado </a:t>
            </a:r>
            <a:r>
              <a:rPr lang="es-CR" sz="2400" dirty="0" smtClean="0">
                <a:latin typeface="Gill Sans MT" panose="020B0502020104020203" pitchFamily="34" charset="0"/>
              </a:rPr>
              <a:t>familiar</a:t>
            </a:r>
            <a:endParaRPr lang="en-GB" sz="2400" dirty="0">
              <a:latin typeface="Gill Sans MT" panose="020B0502020104020203" pitchFamily="34" charset="0"/>
            </a:endParaRPr>
          </a:p>
        </p:txBody>
      </p:sp>
      <p:pic>
        <p:nvPicPr>
          <p:cNvPr id="6" name="Picture 5"/>
          <p:cNvPicPr>
            <a:picLocks noChangeAspect="1"/>
          </p:cNvPicPr>
          <p:nvPr/>
        </p:nvPicPr>
        <p:blipFill>
          <a:blip r:embed="rId4"/>
          <a:stretch>
            <a:fillRect/>
          </a:stretch>
        </p:blipFill>
        <p:spPr>
          <a:xfrm>
            <a:off x="9579288" y="350828"/>
            <a:ext cx="2620767" cy="629619"/>
          </a:xfrm>
          <a:prstGeom prst="rect">
            <a:avLst/>
          </a:prstGeom>
        </p:spPr>
      </p:pic>
      <p:pic>
        <p:nvPicPr>
          <p:cNvPr id="7" name="Picture 6"/>
          <p:cNvPicPr>
            <a:picLocks noChangeAspect="1"/>
          </p:cNvPicPr>
          <p:nvPr/>
        </p:nvPicPr>
        <p:blipFill>
          <a:blip r:embed="rId5"/>
          <a:stretch>
            <a:fillRect/>
          </a:stretch>
        </p:blipFill>
        <p:spPr>
          <a:xfrm>
            <a:off x="-1" y="6273075"/>
            <a:ext cx="12200055" cy="355734"/>
          </a:xfrm>
          <a:prstGeom prst="rect">
            <a:avLst/>
          </a:prstGeom>
        </p:spPr>
      </p:pic>
    </p:spTree>
    <p:extLst>
      <p:ext uri="{BB962C8B-B14F-4D97-AF65-F5344CB8AC3E}">
        <p14:creationId xmlns:p14="http://schemas.microsoft.com/office/powerpoint/2010/main" val="4007563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04000" y="1563227"/>
            <a:ext cx="4934466" cy="461665"/>
          </a:xfrm>
          <a:prstGeom prst="rect">
            <a:avLst/>
          </a:prstGeom>
          <a:noFill/>
        </p:spPr>
        <p:txBody>
          <a:bodyPr wrap="square" rtlCol="0">
            <a:spAutoFit/>
          </a:bodyPr>
          <a:lstStyle/>
          <a:p>
            <a:endParaRPr lang="en-GB" sz="2400" dirty="0">
              <a:latin typeface="Gill Sans MT" panose="020B0502020104020203" pitchFamily="34" charset="0"/>
            </a:endParaRPr>
          </a:p>
        </p:txBody>
      </p:sp>
      <p:sp>
        <p:nvSpPr>
          <p:cNvPr id="6" name="Text Box 2"/>
          <p:cNvSpPr txBox="1">
            <a:spLocks noChangeArrowheads="1"/>
          </p:cNvSpPr>
          <p:nvPr/>
        </p:nvSpPr>
        <p:spPr bwMode="auto">
          <a:xfrm>
            <a:off x="0" y="0"/>
            <a:ext cx="5695950" cy="21526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5781559" y="1076325"/>
            <a:ext cx="6096000" cy="5324535"/>
          </a:xfrm>
          <a:prstGeom prst="rect">
            <a:avLst/>
          </a:prstGeom>
        </p:spPr>
        <p:txBody>
          <a:bodyPr>
            <a:spAutoFit/>
          </a:bodyPr>
          <a:lstStyle/>
          <a:p>
            <a:pPr algn="ctr" eaLnBrk="0" fontAlgn="base" hangingPunct="0">
              <a:spcBef>
                <a:spcPct val="0"/>
              </a:spcBef>
              <a:spcAft>
                <a:spcPct val="0"/>
              </a:spcAft>
            </a:pPr>
            <a:r>
              <a:rPr lang="en-US" altLang="en-US" sz="2000" b="1" dirty="0" err="1" smtClean="0">
                <a:solidFill>
                  <a:srgbClr val="000000"/>
                </a:solidFill>
                <a:latin typeface="Gill Sans MT" panose="020B0502020104020203" pitchFamily="34" charset="0"/>
              </a:rPr>
              <a:t>Efesios</a:t>
            </a:r>
            <a:r>
              <a:rPr lang="en-US" altLang="en-US" sz="2000" b="1" dirty="0" smtClean="0">
                <a:solidFill>
                  <a:srgbClr val="000000"/>
                </a:solidFill>
                <a:latin typeface="Gill Sans MT" panose="020B0502020104020203" pitchFamily="34" charset="0"/>
              </a:rPr>
              <a:t> </a:t>
            </a:r>
            <a:r>
              <a:rPr lang="en-US" altLang="en-US" sz="2000" b="1" dirty="0">
                <a:solidFill>
                  <a:srgbClr val="000000"/>
                </a:solidFill>
                <a:latin typeface="Gill Sans MT" panose="020B0502020104020203" pitchFamily="34" charset="0"/>
              </a:rPr>
              <a:t>3:14-21</a:t>
            </a:r>
            <a:endParaRPr lang="en-US" altLang="en-US" sz="3600" dirty="0">
              <a:latin typeface="Arial" panose="020B0604020202020204" pitchFamily="34" charset="0"/>
            </a:endParaRPr>
          </a:p>
          <a:p>
            <a:pPr lvl="0" algn="ctr" eaLnBrk="0" fontAlgn="base" hangingPunct="0">
              <a:spcBef>
                <a:spcPct val="0"/>
              </a:spcBef>
              <a:spcAft>
                <a:spcPct val="0"/>
              </a:spcAft>
            </a:pPr>
            <a:r>
              <a:rPr lang="es-CR" altLang="en-US" sz="2000" dirty="0">
                <a:latin typeface="Gill Sans MT" panose="020B0502020104020203" pitchFamily="34" charset="0"/>
              </a:rPr>
              <a:t>Por eso me arrodillo delante del Padre, de quien toda familia en el cielo y en la tierra deriva su nombre. Ruego que de sus riquezas gloriosas os fortalezca con poder por medio de su Espíritu en vuestro ser interior, para que Cristo habite en vuestros corazones por medio de la fe. Y pido a ustedes que, arraigados y establecidos en el amor, tengan poder, junto con todo el pueblo santo del Señor, para comprender cuán amplio y largo, alto y profundo es el amor de Cristo y conocer este amor que supera el conocimiento, Para que seáis llenos a la medida de la plenitud de Dios. Ahora bien, a aquel que es poderoso para hacer infinitamente más que todo lo que pedimos o imaginamos, según su poder que obra en nosotros, a él sea la gloria en la iglesia y en Cristo Jesús por todas las generaciones, por los siglos de los siglos. Amén.</a:t>
            </a:r>
            <a:endParaRPr lang="en-US" altLang="en-US" sz="2000" dirty="0">
              <a:solidFill>
                <a:srgbClr val="000000"/>
              </a:solidFill>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809" y="1712487"/>
            <a:ext cx="5203941" cy="3503164"/>
          </a:xfrm>
          <a:prstGeom prst="rect">
            <a:avLst/>
          </a:prstGeom>
        </p:spPr>
      </p:pic>
      <p:pic>
        <p:nvPicPr>
          <p:cNvPr id="9" name="Picture 8"/>
          <p:cNvPicPr>
            <a:picLocks noChangeAspect="1"/>
          </p:cNvPicPr>
          <p:nvPr/>
        </p:nvPicPr>
        <p:blipFill>
          <a:blip r:embed="rId4"/>
          <a:stretch>
            <a:fillRect/>
          </a:stretch>
        </p:blipFill>
        <p:spPr>
          <a:xfrm>
            <a:off x="9579288" y="350828"/>
            <a:ext cx="2620767" cy="629619"/>
          </a:xfrm>
          <a:prstGeom prst="rect">
            <a:avLst/>
          </a:prstGeom>
        </p:spPr>
      </p:pic>
      <p:pic>
        <p:nvPicPr>
          <p:cNvPr id="10" name="Picture 9"/>
          <p:cNvPicPr>
            <a:picLocks noChangeAspect="1"/>
          </p:cNvPicPr>
          <p:nvPr/>
        </p:nvPicPr>
        <p:blipFill>
          <a:blip r:embed="rId5"/>
          <a:stretch>
            <a:fillRect/>
          </a:stretch>
        </p:blipFill>
        <p:spPr>
          <a:xfrm>
            <a:off x="0" y="6390469"/>
            <a:ext cx="12200055" cy="355734"/>
          </a:xfrm>
          <a:prstGeom prst="rect">
            <a:avLst/>
          </a:prstGeom>
        </p:spPr>
      </p:pic>
    </p:spTree>
    <p:extLst>
      <p:ext uri="{BB962C8B-B14F-4D97-AF65-F5344CB8AC3E}">
        <p14:creationId xmlns:p14="http://schemas.microsoft.com/office/powerpoint/2010/main" val="711138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05" y="981214"/>
            <a:ext cx="6238065" cy="4990452"/>
          </a:xfrm>
          <a:prstGeom prst="rect">
            <a:avLst/>
          </a:prstGeom>
        </p:spPr>
      </p:pic>
      <p:sp>
        <p:nvSpPr>
          <p:cNvPr id="3" name="TextBox 2"/>
          <p:cNvSpPr txBox="1"/>
          <p:nvPr/>
        </p:nvSpPr>
        <p:spPr>
          <a:xfrm>
            <a:off x="7076304" y="1293341"/>
            <a:ext cx="4728519" cy="3600986"/>
          </a:xfrm>
          <a:prstGeom prst="rect">
            <a:avLst/>
          </a:prstGeom>
          <a:noFill/>
        </p:spPr>
        <p:txBody>
          <a:bodyPr wrap="square" rtlCol="0">
            <a:spAutoFit/>
          </a:bodyPr>
          <a:lstStyle/>
          <a:p>
            <a:r>
              <a:rPr lang="es-CR" sz="3200" b="1" dirty="0" smtClean="0">
                <a:latin typeface="Gill Sans MT" panose="020B0502020104020203" pitchFamily="34" charset="0"/>
              </a:rPr>
              <a:t>La </a:t>
            </a:r>
            <a:r>
              <a:rPr lang="es-CR" sz="3200" b="1" dirty="0">
                <a:latin typeface="Gill Sans MT" panose="020B0502020104020203" pitchFamily="34" charset="0"/>
              </a:rPr>
              <a:t>visión de Dios sobre la familia</a:t>
            </a:r>
            <a:endParaRPr lang="en-GB" sz="3200" b="1" dirty="0" smtClean="0">
              <a:latin typeface="Gill Sans MT" panose="020B0502020104020203" pitchFamily="34" charset="0"/>
            </a:endParaRPr>
          </a:p>
          <a:p>
            <a:endParaRPr lang="en-GB" sz="3200" b="1" dirty="0">
              <a:latin typeface="Gill Sans MT" panose="020B0502020104020203" pitchFamily="34" charset="0"/>
            </a:endParaRPr>
          </a:p>
          <a:p>
            <a:pPr marL="342900" indent="-342900">
              <a:buFont typeface="Arial" panose="020B0604020202020204" pitchFamily="34" charset="0"/>
              <a:buChar char="•"/>
            </a:pPr>
            <a:r>
              <a:rPr lang="en-GB" sz="2800" dirty="0" smtClean="0">
                <a:latin typeface="Gill Sans MT" panose="020B0502020104020203" pitchFamily="34" charset="0"/>
              </a:rPr>
              <a:t>¿</a:t>
            </a:r>
            <a:r>
              <a:rPr lang="en-GB" sz="2800" dirty="0" err="1">
                <a:latin typeface="Gill Sans MT" panose="020B0502020104020203" pitchFamily="34" charset="0"/>
              </a:rPr>
              <a:t>Qué</a:t>
            </a:r>
            <a:r>
              <a:rPr lang="en-GB" sz="2800" dirty="0">
                <a:latin typeface="Gill Sans MT" panose="020B0502020104020203" pitchFamily="34" charset="0"/>
              </a:rPr>
              <a:t> </a:t>
            </a:r>
            <a:r>
              <a:rPr lang="en-GB" sz="2800" dirty="0" err="1">
                <a:latin typeface="Gill Sans MT" panose="020B0502020104020203" pitchFamily="34" charset="0"/>
              </a:rPr>
              <a:t>es</a:t>
            </a:r>
            <a:r>
              <a:rPr lang="en-GB" sz="2800" dirty="0">
                <a:latin typeface="Gill Sans MT" panose="020B0502020104020203" pitchFamily="34" charset="0"/>
              </a:rPr>
              <a:t> </a:t>
            </a:r>
            <a:r>
              <a:rPr lang="en-GB" sz="2800" dirty="0" err="1">
                <a:latin typeface="Gill Sans MT" panose="020B0502020104020203" pitchFamily="34" charset="0"/>
              </a:rPr>
              <a:t>una</a:t>
            </a:r>
            <a:r>
              <a:rPr lang="en-GB" sz="2800" dirty="0">
                <a:latin typeface="Gill Sans MT" panose="020B0502020104020203" pitchFamily="34" charset="0"/>
              </a:rPr>
              <a:t> </a:t>
            </a:r>
            <a:r>
              <a:rPr lang="en-GB" sz="2800" dirty="0" err="1">
                <a:latin typeface="Gill Sans MT" panose="020B0502020104020203" pitchFamily="34" charset="0"/>
              </a:rPr>
              <a:t>familia</a:t>
            </a:r>
            <a:r>
              <a:rPr lang="en-GB" sz="2800" dirty="0">
                <a:latin typeface="Gill Sans MT" panose="020B0502020104020203" pitchFamily="34" charset="0"/>
              </a:rPr>
              <a:t>?</a:t>
            </a:r>
            <a:endParaRPr lang="en-GB" sz="2800" dirty="0" smtClean="0">
              <a:latin typeface="Gill Sans MT" panose="020B0502020104020203" pitchFamily="34" charset="0"/>
            </a:endParaRPr>
          </a:p>
          <a:p>
            <a:r>
              <a:rPr lang="en-GB" sz="2800" dirty="0" smtClean="0">
                <a:latin typeface="Gill Sans MT" panose="020B0502020104020203" pitchFamily="34" charset="0"/>
              </a:rPr>
              <a:t>	</a:t>
            </a:r>
            <a:endParaRPr lang="en-GB" sz="2800" dirty="0">
              <a:latin typeface="Gill Sans MT" panose="020B0502020104020203" pitchFamily="34" charset="0"/>
            </a:endParaRPr>
          </a:p>
          <a:p>
            <a:pPr marL="342900" indent="-342900">
              <a:buFont typeface="Arial" panose="020B0604020202020204" pitchFamily="34" charset="0"/>
              <a:buChar char="•"/>
            </a:pPr>
            <a:r>
              <a:rPr lang="es-CR" sz="2800" dirty="0" smtClean="0">
                <a:latin typeface="Gill Sans MT" panose="020B0502020104020203" pitchFamily="34" charset="0"/>
              </a:rPr>
              <a:t>¿</a:t>
            </a:r>
            <a:r>
              <a:rPr lang="es-CR" sz="2800" dirty="0">
                <a:latin typeface="Gill Sans MT" panose="020B0502020104020203" pitchFamily="34" charset="0"/>
              </a:rPr>
              <a:t>Cómo se ve la familia aquí?</a:t>
            </a:r>
            <a:endParaRPr lang="en-GB" sz="2800" dirty="0" smtClean="0">
              <a:latin typeface="Gill Sans MT" panose="020B0502020104020203" pitchFamily="34" charset="0"/>
            </a:endParaRPr>
          </a:p>
          <a:p>
            <a:endParaRPr lang="en-GB" sz="2400" dirty="0">
              <a:latin typeface="Gill Sans MT" panose="020B0502020104020203" pitchFamily="34" charset="0"/>
            </a:endParaRPr>
          </a:p>
          <a:p>
            <a:endParaRPr lang="en-GB" sz="2400" dirty="0">
              <a:latin typeface="Gill Sans MT" panose="020B0502020104020203" pitchFamily="34" charset="0"/>
            </a:endParaRPr>
          </a:p>
        </p:txBody>
      </p:sp>
      <p:pic>
        <p:nvPicPr>
          <p:cNvPr id="6" name="Picture 5"/>
          <p:cNvPicPr>
            <a:picLocks noChangeAspect="1"/>
          </p:cNvPicPr>
          <p:nvPr/>
        </p:nvPicPr>
        <p:blipFill>
          <a:blip r:embed="rId4"/>
          <a:stretch>
            <a:fillRect/>
          </a:stretch>
        </p:blipFill>
        <p:spPr>
          <a:xfrm>
            <a:off x="9579288" y="350828"/>
            <a:ext cx="2620767" cy="629619"/>
          </a:xfrm>
          <a:prstGeom prst="rect">
            <a:avLst/>
          </a:prstGeom>
        </p:spPr>
      </p:pic>
      <p:pic>
        <p:nvPicPr>
          <p:cNvPr id="7" name="Picture 6"/>
          <p:cNvPicPr>
            <a:picLocks noChangeAspect="1"/>
          </p:cNvPicPr>
          <p:nvPr/>
        </p:nvPicPr>
        <p:blipFill>
          <a:blip r:embed="rId5"/>
          <a:stretch>
            <a:fillRect/>
          </a:stretch>
        </p:blipFill>
        <p:spPr>
          <a:xfrm>
            <a:off x="-1" y="6273075"/>
            <a:ext cx="12200055" cy="355734"/>
          </a:xfrm>
          <a:prstGeom prst="rect">
            <a:avLst/>
          </a:prstGeom>
        </p:spPr>
      </p:pic>
    </p:spTree>
    <p:extLst>
      <p:ext uri="{BB962C8B-B14F-4D97-AF65-F5344CB8AC3E}">
        <p14:creationId xmlns:p14="http://schemas.microsoft.com/office/powerpoint/2010/main" val="711985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05" y="981214"/>
            <a:ext cx="6238065" cy="4990452"/>
          </a:xfrm>
          <a:prstGeom prst="rect">
            <a:avLst/>
          </a:prstGeom>
        </p:spPr>
      </p:pic>
      <p:sp>
        <p:nvSpPr>
          <p:cNvPr id="3" name="TextBox 2"/>
          <p:cNvSpPr txBox="1"/>
          <p:nvPr/>
        </p:nvSpPr>
        <p:spPr>
          <a:xfrm>
            <a:off x="7003568" y="1143997"/>
            <a:ext cx="4728519" cy="6370975"/>
          </a:xfrm>
          <a:prstGeom prst="rect">
            <a:avLst/>
          </a:prstGeom>
          <a:noFill/>
        </p:spPr>
        <p:txBody>
          <a:bodyPr wrap="square" rtlCol="0">
            <a:spAutoFit/>
          </a:bodyPr>
          <a:lstStyle/>
          <a:p>
            <a:r>
              <a:rPr lang="es-CR" sz="3200" b="1" dirty="0" smtClean="0">
                <a:latin typeface="Gill Sans MT" panose="020B0502020104020203" pitchFamily="34" charset="0"/>
              </a:rPr>
              <a:t>La </a:t>
            </a:r>
            <a:r>
              <a:rPr lang="es-CR" sz="3200" b="1" dirty="0">
                <a:latin typeface="Gill Sans MT" panose="020B0502020104020203" pitchFamily="34" charset="0"/>
              </a:rPr>
              <a:t>visión de Dios sobre la familia</a:t>
            </a:r>
            <a:endParaRPr lang="en-GB" sz="3200" b="1" dirty="0" smtClean="0">
              <a:latin typeface="Gill Sans MT" panose="020B0502020104020203" pitchFamily="34" charset="0"/>
            </a:endParaRPr>
          </a:p>
          <a:p>
            <a:endParaRPr lang="en-GB" sz="1200" b="1" dirty="0" smtClean="0">
              <a:latin typeface="Gill Sans MT" panose="020B0502020104020203" pitchFamily="34" charset="0"/>
            </a:endParaRPr>
          </a:p>
          <a:p>
            <a:pPr marL="342900" indent="-342900">
              <a:buFont typeface="Arial" panose="020B0604020202020204" pitchFamily="34" charset="0"/>
              <a:buChar char="•"/>
            </a:pPr>
            <a:r>
              <a:rPr lang="es-CR" sz="2400" dirty="0" smtClean="0">
                <a:latin typeface="Gill Sans MT" panose="020B0502020104020203" pitchFamily="34" charset="0"/>
              </a:rPr>
              <a:t>La </a:t>
            </a:r>
            <a:r>
              <a:rPr lang="es-CR" sz="2400" dirty="0">
                <a:latin typeface="Gill Sans MT" panose="020B0502020104020203" pitchFamily="34" charset="0"/>
              </a:rPr>
              <a:t>familia viene de Dios y refleja quién es Dios</a:t>
            </a:r>
            <a:endParaRPr lang="en-GB" sz="2400" dirty="0">
              <a:latin typeface="Gill Sans MT" panose="020B0502020104020203" pitchFamily="34" charset="0"/>
            </a:endParaRPr>
          </a:p>
          <a:p>
            <a:pPr marL="342900" indent="-342900">
              <a:buFont typeface="Arial" panose="020B0604020202020204" pitchFamily="34" charset="0"/>
              <a:buChar char="•"/>
            </a:pPr>
            <a:r>
              <a:rPr lang="es-CR" sz="2400" dirty="0" smtClean="0">
                <a:latin typeface="Gill Sans MT" panose="020B0502020104020203" pitchFamily="34" charset="0"/>
              </a:rPr>
              <a:t>La </a:t>
            </a:r>
            <a:r>
              <a:rPr lang="es-CR" sz="2400" dirty="0">
                <a:latin typeface="Gill Sans MT" panose="020B0502020104020203" pitchFamily="34" charset="0"/>
              </a:rPr>
              <a:t>familia es la única institución diseñada por Dios para el cuidado de la niñez</a:t>
            </a:r>
            <a:endParaRPr lang="en-GB" sz="2400" dirty="0" smtClean="0">
              <a:latin typeface="Gill Sans MT" panose="020B0502020104020203" pitchFamily="34" charset="0"/>
            </a:endParaRPr>
          </a:p>
          <a:p>
            <a:pPr marL="342900" indent="-342900">
              <a:buFont typeface="Arial" panose="020B0604020202020204" pitchFamily="34" charset="0"/>
              <a:buChar char="•"/>
            </a:pPr>
            <a:r>
              <a:rPr lang="es-CR" sz="2400" dirty="0" smtClean="0">
                <a:latin typeface="Gill Sans MT" panose="020B0502020104020203" pitchFamily="34" charset="0"/>
              </a:rPr>
              <a:t>La </a:t>
            </a:r>
            <a:r>
              <a:rPr lang="es-CR" sz="2400" dirty="0">
                <a:latin typeface="Gill Sans MT" panose="020B0502020104020203" pitchFamily="34" charset="0"/>
              </a:rPr>
              <a:t>Biblia ve a cada niño y niña dentro del contexto de la familia y la </a:t>
            </a:r>
            <a:r>
              <a:rPr lang="es-CR" sz="2400" dirty="0" smtClean="0">
                <a:latin typeface="Gill Sans MT" panose="020B0502020104020203" pitchFamily="34" charset="0"/>
              </a:rPr>
              <a:t>comunidad</a:t>
            </a:r>
          </a:p>
          <a:p>
            <a:pPr marL="342900" indent="-342900">
              <a:buFont typeface="Arial" panose="020B0604020202020204" pitchFamily="34" charset="0"/>
              <a:buChar char="•"/>
            </a:pPr>
            <a:r>
              <a:rPr lang="es-CR" sz="2400" dirty="0" smtClean="0">
                <a:latin typeface="Gill Sans MT" panose="020B0502020104020203" pitchFamily="34" charset="0"/>
              </a:rPr>
              <a:t>Dios </a:t>
            </a:r>
            <a:r>
              <a:rPr lang="es-CR" sz="2400" dirty="0">
                <a:latin typeface="Gill Sans MT" panose="020B0502020104020203" pitchFamily="34" charset="0"/>
              </a:rPr>
              <a:t>quiere que su pueblo cuide a los huérfanos y a los niños y niñas vulnerables</a:t>
            </a:r>
            <a:endParaRPr lang="en-GB" sz="2400" dirty="0" smtClean="0">
              <a:latin typeface="Gill Sans MT" panose="020B0502020104020203" pitchFamily="34" charset="0"/>
            </a:endParaRPr>
          </a:p>
          <a:p>
            <a:pPr marL="342900" indent="-342900">
              <a:buFont typeface="Arial" panose="020B0604020202020204" pitchFamily="34" charset="0"/>
              <a:buChar char="•"/>
            </a:pPr>
            <a:endParaRPr lang="en-GB" sz="2000" dirty="0">
              <a:latin typeface="Gill Sans MT" panose="020B0502020104020203" pitchFamily="34" charset="0"/>
            </a:endParaRPr>
          </a:p>
          <a:p>
            <a:endParaRPr lang="en-GB" sz="2400" dirty="0">
              <a:latin typeface="Gill Sans MT" panose="020B0502020104020203" pitchFamily="34" charset="0"/>
            </a:endParaRPr>
          </a:p>
          <a:p>
            <a:endParaRPr lang="en-GB" sz="2400" dirty="0">
              <a:latin typeface="Gill Sans MT" panose="020B0502020104020203" pitchFamily="34" charset="0"/>
            </a:endParaRPr>
          </a:p>
        </p:txBody>
      </p:sp>
      <p:pic>
        <p:nvPicPr>
          <p:cNvPr id="6" name="Picture 5"/>
          <p:cNvPicPr>
            <a:picLocks noChangeAspect="1"/>
          </p:cNvPicPr>
          <p:nvPr/>
        </p:nvPicPr>
        <p:blipFill>
          <a:blip r:embed="rId4"/>
          <a:stretch>
            <a:fillRect/>
          </a:stretch>
        </p:blipFill>
        <p:spPr>
          <a:xfrm>
            <a:off x="9579288" y="350828"/>
            <a:ext cx="2620767" cy="629619"/>
          </a:xfrm>
          <a:prstGeom prst="rect">
            <a:avLst/>
          </a:prstGeom>
        </p:spPr>
      </p:pic>
      <p:pic>
        <p:nvPicPr>
          <p:cNvPr id="7" name="Picture 6"/>
          <p:cNvPicPr>
            <a:picLocks noChangeAspect="1"/>
          </p:cNvPicPr>
          <p:nvPr/>
        </p:nvPicPr>
        <p:blipFill>
          <a:blip r:embed="rId5"/>
          <a:stretch>
            <a:fillRect/>
          </a:stretch>
        </p:blipFill>
        <p:spPr>
          <a:xfrm>
            <a:off x="0" y="6376984"/>
            <a:ext cx="12200055" cy="355734"/>
          </a:xfrm>
          <a:prstGeom prst="rect">
            <a:avLst/>
          </a:prstGeom>
        </p:spPr>
      </p:pic>
    </p:spTree>
    <p:extLst>
      <p:ext uri="{BB962C8B-B14F-4D97-AF65-F5344CB8AC3E}">
        <p14:creationId xmlns:p14="http://schemas.microsoft.com/office/powerpoint/2010/main" val="364462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05" y="981214"/>
            <a:ext cx="6238065" cy="4990452"/>
          </a:xfrm>
          <a:prstGeom prst="rect">
            <a:avLst/>
          </a:prstGeom>
        </p:spPr>
      </p:pic>
      <p:sp>
        <p:nvSpPr>
          <p:cNvPr id="3" name="TextBox 2"/>
          <p:cNvSpPr txBox="1"/>
          <p:nvPr/>
        </p:nvSpPr>
        <p:spPr>
          <a:xfrm>
            <a:off x="7003568" y="1329054"/>
            <a:ext cx="4728519" cy="4955203"/>
          </a:xfrm>
          <a:prstGeom prst="rect">
            <a:avLst/>
          </a:prstGeom>
          <a:noFill/>
        </p:spPr>
        <p:txBody>
          <a:bodyPr wrap="square" rtlCol="0">
            <a:spAutoFit/>
          </a:bodyPr>
          <a:lstStyle/>
          <a:p>
            <a:r>
              <a:rPr lang="es-CR" sz="3200" b="1" dirty="0" smtClean="0">
                <a:latin typeface="Gill Sans MT" panose="020B0502020104020203" pitchFamily="34" charset="0"/>
              </a:rPr>
              <a:t>La </a:t>
            </a:r>
            <a:r>
              <a:rPr lang="es-CR" sz="3200" b="1" dirty="0">
                <a:latin typeface="Gill Sans MT" panose="020B0502020104020203" pitchFamily="34" charset="0"/>
              </a:rPr>
              <a:t>visión de Dios sobre la familia</a:t>
            </a:r>
            <a:endParaRPr lang="en-GB" sz="3200" b="1" dirty="0" smtClean="0">
              <a:latin typeface="Gill Sans MT" panose="020B0502020104020203" pitchFamily="34" charset="0"/>
            </a:endParaRPr>
          </a:p>
          <a:p>
            <a:endParaRPr lang="en-GB" sz="1200" b="1" dirty="0" smtClean="0">
              <a:latin typeface="Gill Sans MT" panose="020B0502020104020203" pitchFamily="34" charset="0"/>
            </a:endParaRPr>
          </a:p>
          <a:p>
            <a:r>
              <a:rPr lang="es-CR" sz="2400" dirty="0" smtClean="0">
                <a:latin typeface="Gill Sans MT" panose="020B0502020104020203" pitchFamily="34" charset="0"/>
              </a:rPr>
              <a:t>El </a:t>
            </a:r>
            <a:r>
              <a:rPr lang="es-CR" sz="2400" dirty="0">
                <a:latin typeface="Gill Sans MT" panose="020B0502020104020203" pitchFamily="34" charset="0"/>
              </a:rPr>
              <a:t>modelo bíblico de los valores familiares:</a:t>
            </a:r>
            <a:endParaRPr lang="en-GB" sz="2400" dirty="0" smtClean="0">
              <a:latin typeface="Gill Sans MT" panose="020B0502020104020203" pitchFamily="34" charset="0"/>
            </a:endParaRPr>
          </a:p>
          <a:p>
            <a:endParaRPr lang="en-GB" sz="2400" dirty="0">
              <a:latin typeface="Gill Sans MT" panose="020B0502020104020203" pitchFamily="34" charset="0"/>
            </a:endParaRPr>
          </a:p>
          <a:p>
            <a:pPr marL="342900" indent="-342900">
              <a:buFont typeface="Arial" panose="020B0604020202020204" pitchFamily="34" charset="0"/>
              <a:buChar char="•"/>
            </a:pPr>
            <a:r>
              <a:rPr lang="es-CR" sz="2400" dirty="0" smtClean="0">
                <a:latin typeface="Gill Sans MT" panose="020B0502020104020203" pitchFamily="34" charset="0"/>
              </a:rPr>
              <a:t>La </a:t>
            </a:r>
            <a:r>
              <a:rPr lang="es-CR" sz="2400" dirty="0">
                <a:latin typeface="Gill Sans MT" panose="020B0502020104020203" pitchFamily="34" charset="0"/>
              </a:rPr>
              <a:t>fidelidad sexual a largo plazo entre marido y mujer</a:t>
            </a:r>
            <a:r>
              <a:rPr lang="en-GB" sz="2400" dirty="0" smtClean="0">
                <a:latin typeface="Gill Sans MT" panose="020B0502020104020203" pitchFamily="34" charset="0"/>
              </a:rPr>
              <a:t>, </a:t>
            </a:r>
          </a:p>
          <a:p>
            <a:pPr marL="342900" indent="-342900">
              <a:buFont typeface="Arial" panose="020B0604020202020204" pitchFamily="34" charset="0"/>
              <a:buChar char="•"/>
            </a:pPr>
            <a:r>
              <a:rPr lang="es-CR" sz="2400" dirty="0" smtClean="0">
                <a:latin typeface="Gill Sans MT" panose="020B0502020104020203" pitchFamily="34" charset="0"/>
              </a:rPr>
              <a:t>El </a:t>
            </a:r>
            <a:r>
              <a:rPr lang="es-CR" sz="2400" dirty="0">
                <a:latin typeface="Gill Sans MT" panose="020B0502020104020203" pitchFamily="34" charset="0"/>
              </a:rPr>
              <a:t>apoyo </a:t>
            </a:r>
            <a:r>
              <a:rPr lang="es-CR" sz="2400" dirty="0" err="1">
                <a:latin typeface="Gill Sans MT" panose="020B0502020104020203" pitchFamily="34" charset="0"/>
              </a:rPr>
              <a:t>transgeneracional</a:t>
            </a:r>
            <a:r>
              <a:rPr lang="es-CR" sz="2400" dirty="0">
                <a:latin typeface="Gill Sans MT" panose="020B0502020104020203" pitchFamily="34" charset="0"/>
              </a:rPr>
              <a:t> (por ejemplo, </a:t>
            </a:r>
            <a:r>
              <a:rPr lang="es-CR" sz="2400" dirty="0" smtClean="0">
                <a:latin typeface="Gill Sans MT" panose="020B0502020104020203" pitchFamily="34" charset="0"/>
              </a:rPr>
              <a:t>abuelos/tías/tíos</a:t>
            </a:r>
            <a:r>
              <a:rPr lang="es-CR" sz="2400" dirty="0">
                <a:latin typeface="Gill Sans MT" panose="020B0502020104020203" pitchFamily="34" charset="0"/>
              </a:rPr>
              <a:t>),</a:t>
            </a:r>
            <a:r>
              <a:rPr lang="en-GB" sz="2400" dirty="0" smtClean="0">
                <a:latin typeface="Gill Sans MT" panose="020B0502020104020203" pitchFamily="34" charset="0"/>
              </a:rPr>
              <a:t> </a:t>
            </a:r>
          </a:p>
          <a:p>
            <a:pPr marL="342900" indent="-342900">
              <a:buFont typeface="Arial" panose="020B0604020202020204" pitchFamily="34" charset="0"/>
              <a:buChar char="•"/>
            </a:pPr>
            <a:r>
              <a:rPr lang="es-CR" sz="2400" dirty="0" smtClean="0">
                <a:latin typeface="Gill Sans MT" panose="020B0502020104020203" pitchFamily="34" charset="0"/>
              </a:rPr>
              <a:t>Educación </a:t>
            </a:r>
            <a:r>
              <a:rPr lang="es-CR" sz="2400" dirty="0">
                <a:latin typeface="Gill Sans MT" panose="020B0502020104020203" pitchFamily="34" charset="0"/>
              </a:rPr>
              <a:t>moral de los niños y niñas en un marco amoroso</a:t>
            </a:r>
            <a:r>
              <a:rPr lang="en-GB" sz="2400" dirty="0" smtClean="0">
                <a:latin typeface="Gill Sans MT" panose="020B0502020104020203" pitchFamily="34" charset="0"/>
              </a:rPr>
              <a:t>. </a:t>
            </a:r>
            <a:endParaRPr lang="en-GB" sz="2400" dirty="0">
              <a:latin typeface="Gill Sans MT" panose="020B0502020104020203" pitchFamily="34" charset="0"/>
            </a:endParaRPr>
          </a:p>
          <a:p>
            <a:endParaRPr lang="en-GB" sz="2400" dirty="0">
              <a:latin typeface="Gill Sans MT" panose="020B0502020104020203" pitchFamily="34" charset="0"/>
            </a:endParaRPr>
          </a:p>
        </p:txBody>
      </p:sp>
      <p:pic>
        <p:nvPicPr>
          <p:cNvPr id="6" name="Picture 5"/>
          <p:cNvPicPr>
            <a:picLocks noChangeAspect="1"/>
          </p:cNvPicPr>
          <p:nvPr/>
        </p:nvPicPr>
        <p:blipFill>
          <a:blip r:embed="rId4"/>
          <a:stretch>
            <a:fillRect/>
          </a:stretch>
        </p:blipFill>
        <p:spPr>
          <a:xfrm>
            <a:off x="9579288" y="350828"/>
            <a:ext cx="2620767" cy="629619"/>
          </a:xfrm>
          <a:prstGeom prst="rect">
            <a:avLst/>
          </a:prstGeom>
        </p:spPr>
      </p:pic>
      <p:pic>
        <p:nvPicPr>
          <p:cNvPr id="7" name="Picture 6"/>
          <p:cNvPicPr>
            <a:picLocks noChangeAspect="1"/>
          </p:cNvPicPr>
          <p:nvPr/>
        </p:nvPicPr>
        <p:blipFill>
          <a:blip r:embed="rId5"/>
          <a:stretch>
            <a:fillRect/>
          </a:stretch>
        </p:blipFill>
        <p:spPr>
          <a:xfrm>
            <a:off x="-1" y="6273075"/>
            <a:ext cx="12200055" cy="355734"/>
          </a:xfrm>
          <a:prstGeom prst="rect">
            <a:avLst/>
          </a:prstGeom>
        </p:spPr>
      </p:pic>
    </p:spTree>
    <p:extLst>
      <p:ext uri="{BB962C8B-B14F-4D97-AF65-F5344CB8AC3E}">
        <p14:creationId xmlns:p14="http://schemas.microsoft.com/office/powerpoint/2010/main" val="2683722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9209" y="1293341"/>
            <a:ext cx="4967415" cy="3662541"/>
          </a:xfrm>
          <a:prstGeom prst="rect">
            <a:avLst/>
          </a:prstGeom>
          <a:noFill/>
        </p:spPr>
        <p:txBody>
          <a:bodyPr wrap="square" rtlCol="0">
            <a:spAutoFit/>
          </a:bodyPr>
          <a:lstStyle/>
          <a:p>
            <a:r>
              <a:rPr lang="en-GB" sz="3400" b="1" dirty="0" smtClean="0">
                <a:latin typeface="Gill Sans MT" panose="020B0502020104020203" pitchFamily="34" charset="0"/>
              </a:rPr>
              <a:t>L</a:t>
            </a:r>
            <a:r>
              <a:rPr lang="es-CR" sz="3400" b="1" dirty="0" smtClean="0">
                <a:latin typeface="Gill Sans MT" panose="020B0502020104020203" pitchFamily="34" charset="0"/>
              </a:rPr>
              <a:t>as </a:t>
            </a:r>
            <a:r>
              <a:rPr lang="es-CR" sz="3400" b="1" dirty="0">
                <a:latin typeface="Gill Sans MT" panose="020B0502020104020203" pitchFamily="34" charset="0"/>
              </a:rPr>
              <a:t>familias promueven el desarrollo saludable </a:t>
            </a:r>
            <a:r>
              <a:rPr lang="es-CR" sz="3400" b="1" dirty="0" smtClean="0">
                <a:latin typeface="Gill Sans MT" panose="020B0502020104020203" pitchFamily="34" charset="0"/>
              </a:rPr>
              <a:t>de la niñez</a:t>
            </a:r>
            <a:endParaRPr lang="en-GB" sz="3400" b="1" dirty="0" smtClean="0">
              <a:latin typeface="Gill Sans MT" panose="020B0502020104020203" pitchFamily="34" charset="0"/>
            </a:endParaRPr>
          </a:p>
          <a:p>
            <a:endParaRPr lang="en-GB" sz="3400" b="1" dirty="0">
              <a:latin typeface="Gill Sans MT" panose="020B0502020104020203" pitchFamily="34" charset="0"/>
            </a:endParaRPr>
          </a:p>
          <a:p>
            <a:r>
              <a:rPr lang="es-CR" sz="2400" dirty="0" smtClean="0">
                <a:latin typeface="Gill Sans MT" panose="020B0502020104020203" pitchFamily="34" charset="0"/>
              </a:rPr>
              <a:t>Perspectivas </a:t>
            </a:r>
            <a:r>
              <a:rPr lang="es-CR" sz="2400" dirty="0">
                <a:latin typeface="Gill Sans MT" panose="020B0502020104020203" pitchFamily="34" charset="0"/>
              </a:rPr>
              <a:t>sobre lo que los </a:t>
            </a:r>
            <a:r>
              <a:rPr lang="es-CR" sz="2400" dirty="0" smtClean="0">
                <a:latin typeface="Gill Sans MT" panose="020B0502020104020203" pitchFamily="34" charset="0"/>
              </a:rPr>
              <a:t>niños y niñas </a:t>
            </a:r>
            <a:r>
              <a:rPr lang="es-CR" sz="2400" dirty="0">
                <a:latin typeface="Gill Sans MT" panose="020B0502020104020203" pitchFamily="34" charset="0"/>
              </a:rPr>
              <a:t>necesitan para prosperar</a:t>
            </a:r>
            <a:r>
              <a:rPr lang="en-GB" sz="2400" dirty="0" smtClean="0">
                <a:latin typeface="Gill Sans MT" panose="020B0502020104020203" pitchFamily="34" charset="0"/>
              </a:rPr>
              <a:t>:</a:t>
            </a:r>
          </a:p>
          <a:p>
            <a:endParaRPr lang="en-GB" sz="2400" dirty="0">
              <a:latin typeface="Gill Sans MT" panose="020B0502020104020203" pitchFamily="34" charset="0"/>
            </a:endParaRPr>
          </a:p>
          <a:p>
            <a:r>
              <a:rPr lang="en-GB" sz="2400" i="1" dirty="0" err="1" smtClean="0">
                <a:latin typeface="Gill Sans MT" panose="020B0502020104020203" pitchFamily="34" charset="0"/>
              </a:rPr>
              <a:t>Jerarquía</a:t>
            </a:r>
            <a:r>
              <a:rPr lang="en-GB" sz="2400" i="1" dirty="0" smtClean="0">
                <a:latin typeface="Gill Sans MT" panose="020B0502020104020203" pitchFamily="34" charset="0"/>
              </a:rPr>
              <a:t> </a:t>
            </a:r>
            <a:r>
              <a:rPr lang="en-GB" sz="2400" i="1" dirty="0">
                <a:latin typeface="Gill Sans MT" panose="020B0502020104020203" pitchFamily="34" charset="0"/>
              </a:rPr>
              <a:t>de </a:t>
            </a:r>
            <a:r>
              <a:rPr lang="en-GB" sz="2400" i="1" dirty="0" err="1">
                <a:latin typeface="Gill Sans MT" panose="020B0502020104020203" pitchFamily="34" charset="0"/>
              </a:rPr>
              <a:t>necesidades</a:t>
            </a:r>
            <a:r>
              <a:rPr lang="en-GB" sz="2400" i="1" dirty="0">
                <a:latin typeface="Gill Sans MT" panose="020B0502020104020203" pitchFamily="34" charset="0"/>
              </a:rPr>
              <a:t> de Maslow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99" y="980448"/>
            <a:ext cx="6507388" cy="4534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stretch>
            <a:fillRect/>
          </a:stretch>
        </p:blipFill>
        <p:spPr>
          <a:xfrm>
            <a:off x="9579288" y="350828"/>
            <a:ext cx="2620767" cy="629619"/>
          </a:xfrm>
          <a:prstGeom prst="rect">
            <a:avLst/>
          </a:prstGeom>
        </p:spPr>
      </p:pic>
      <p:pic>
        <p:nvPicPr>
          <p:cNvPr id="7" name="Picture 6"/>
          <p:cNvPicPr>
            <a:picLocks noChangeAspect="1"/>
          </p:cNvPicPr>
          <p:nvPr/>
        </p:nvPicPr>
        <p:blipFill>
          <a:blip r:embed="rId5"/>
          <a:stretch>
            <a:fillRect/>
          </a:stretch>
        </p:blipFill>
        <p:spPr>
          <a:xfrm>
            <a:off x="-1" y="6273075"/>
            <a:ext cx="12200055" cy="355734"/>
          </a:xfrm>
          <a:prstGeom prst="rect">
            <a:avLst/>
          </a:prstGeom>
        </p:spPr>
      </p:pic>
    </p:spTree>
    <p:extLst>
      <p:ext uri="{BB962C8B-B14F-4D97-AF65-F5344CB8AC3E}">
        <p14:creationId xmlns:p14="http://schemas.microsoft.com/office/powerpoint/2010/main" val="2596714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05" y="981214"/>
            <a:ext cx="6238065" cy="4990452"/>
          </a:xfrm>
          <a:prstGeom prst="rect">
            <a:avLst/>
          </a:prstGeom>
        </p:spPr>
      </p:pic>
      <p:sp>
        <p:nvSpPr>
          <p:cNvPr id="3" name="TextBox 2"/>
          <p:cNvSpPr txBox="1"/>
          <p:nvPr/>
        </p:nvSpPr>
        <p:spPr>
          <a:xfrm>
            <a:off x="6969209" y="1293341"/>
            <a:ext cx="4967415" cy="5109091"/>
          </a:xfrm>
          <a:prstGeom prst="rect">
            <a:avLst/>
          </a:prstGeom>
          <a:noFill/>
        </p:spPr>
        <p:txBody>
          <a:bodyPr wrap="square" rtlCol="0">
            <a:spAutoFit/>
          </a:bodyPr>
          <a:lstStyle/>
          <a:p>
            <a:r>
              <a:rPr lang="es-CR" sz="3400" b="1" dirty="0" smtClean="0">
                <a:latin typeface="Gill Sans MT" panose="020B0502020104020203" pitchFamily="34" charset="0"/>
              </a:rPr>
              <a:t>Las </a:t>
            </a:r>
            <a:r>
              <a:rPr lang="es-CR" sz="3400" b="1" dirty="0">
                <a:latin typeface="Gill Sans MT" panose="020B0502020104020203" pitchFamily="34" charset="0"/>
              </a:rPr>
              <a:t>familias promueven el desarrollo saludable </a:t>
            </a:r>
            <a:r>
              <a:rPr lang="es-CR" sz="3400" b="1" dirty="0" smtClean="0">
                <a:latin typeface="Gill Sans MT" panose="020B0502020104020203" pitchFamily="34" charset="0"/>
              </a:rPr>
              <a:t>de la niñez</a:t>
            </a:r>
            <a:endParaRPr lang="en-GB" sz="3400" b="1" dirty="0" smtClean="0">
              <a:latin typeface="Gill Sans MT" panose="020B0502020104020203" pitchFamily="34" charset="0"/>
            </a:endParaRPr>
          </a:p>
          <a:p>
            <a:endParaRPr lang="en-GB" sz="2000" dirty="0" smtClean="0">
              <a:latin typeface="Gill Sans MT" panose="020B0502020104020203" pitchFamily="34" charset="0"/>
            </a:endParaRPr>
          </a:p>
          <a:p>
            <a:r>
              <a:rPr lang="es-CR" sz="2400" dirty="0" smtClean="0">
                <a:latin typeface="Gill Sans MT" panose="020B0502020104020203" pitchFamily="34" charset="0"/>
              </a:rPr>
              <a:t>Para </a:t>
            </a:r>
            <a:r>
              <a:rPr lang="es-CR" sz="2400" dirty="0">
                <a:latin typeface="Gill Sans MT" panose="020B0502020104020203" pitchFamily="34" charset="0"/>
              </a:rPr>
              <a:t>prosperar los niños </a:t>
            </a:r>
            <a:r>
              <a:rPr lang="es-CR" sz="2400" dirty="0" smtClean="0">
                <a:latin typeface="Gill Sans MT" panose="020B0502020104020203" pitchFamily="34" charset="0"/>
              </a:rPr>
              <a:t>y niñas necesitan</a:t>
            </a:r>
            <a:r>
              <a:rPr lang="en-GB" sz="2400" dirty="0" smtClean="0">
                <a:latin typeface="Gill Sans MT" panose="020B0502020104020203" pitchFamily="34" charset="0"/>
              </a:rPr>
              <a:t>:</a:t>
            </a:r>
          </a:p>
          <a:p>
            <a:endParaRPr lang="en-GB" sz="2000" dirty="0" smtClean="0">
              <a:latin typeface="Gill Sans MT" panose="020B0502020104020203" pitchFamily="34" charset="0"/>
            </a:endParaRPr>
          </a:p>
          <a:p>
            <a:pPr marL="342900" indent="-342900">
              <a:buFont typeface="Arial" panose="020B0604020202020204" pitchFamily="34" charset="0"/>
              <a:buChar char="•"/>
            </a:pPr>
            <a:r>
              <a:rPr lang="en-GB" sz="2400" dirty="0" err="1" smtClean="0">
                <a:latin typeface="Gill Sans MT" panose="020B0502020104020203" pitchFamily="34" charset="0"/>
              </a:rPr>
              <a:t>Cimientos</a:t>
            </a:r>
            <a:endParaRPr lang="en-GB" sz="2400" dirty="0" smtClean="0">
              <a:latin typeface="Gill Sans MT" panose="020B0502020104020203" pitchFamily="34" charset="0"/>
            </a:endParaRPr>
          </a:p>
          <a:p>
            <a:pPr marL="342900" indent="-342900">
              <a:buFont typeface="Arial" panose="020B0604020202020204" pitchFamily="34" charset="0"/>
              <a:buChar char="•"/>
            </a:pPr>
            <a:r>
              <a:rPr lang="en-GB" sz="2400" dirty="0" smtClean="0">
                <a:latin typeface="Gill Sans MT" panose="020B0502020104020203" pitchFamily="34" charset="0"/>
              </a:rPr>
              <a:t>Amor </a:t>
            </a:r>
            <a:r>
              <a:rPr lang="en-GB" sz="2400" dirty="0" err="1" smtClean="0">
                <a:latin typeface="Gill Sans MT" panose="020B0502020104020203" pitchFamily="34" charset="0"/>
              </a:rPr>
              <a:t>incondicional</a:t>
            </a:r>
            <a:endParaRPr lang="en-GB" sz="2400" dirty="0" smtClean="0">
              <a:latin typeface="Gill Sans MT" panose="020B0502020104020203" pitchFamily="34" charset="0"/>
            </a:endParaRPr>
          </a:p>
          <a:p>
            <a:pPr marL="342900" indent="-342900">
              <a:buFont typeface="Arial" panose="020B0604020202020204" pitchFamily="34" charset="0"/>
              <a:buChar char="•"/>
            </a:pPr>
            <a:r>
              <a:rPr lang="en-GB" sz="2400" dirty="0" err="1" smtClean="0">
                <a:latin typeface="Gill Sans MT" panose="020B0502020104020203" pitchFamily="34" charset="0"/>
              </a:rPr>
              <a:t>Apego</a:t>
            </a:r>
            <a:endParaRPr lang="en-GB" sz="2400" dirty="0" smtClean="0">
              <a:latin typeface="Gill Sans MT" panose="020B0502020104020203" pitchFamily="34" charset="0"/>
            </a:endParaRPr>
          </a:p>
          <a:p>
            <a:pPr marL="342900" indent="-342900">
              <a:buFont typeface="Arial" panose="020B0604020202020204" pitchFamily="34" charset="0"/>
              <a:buChar char="•"/>
            </a:pPr>
            <a:r>
              <a:rPr lang="en-GB" sz="2400" dirty="0" err="1" smtClean="0">
                <a:latin typeface="Gill Sans MT" panose="020B0502020104020203" pitchFamily="34" charset="0"/>
              </a:rPr>
              <a:t>Resiliencia</a:t>
            </a:r>
            <a:endParaRPr lang="en-GB" sz="2400" dirty="0" smtClean="0">
              <a:latin typeface="Gill Sans MT" panose="020B0502020104020203" pitchFamily="34" charset="0"/>
            </a:endParaRPr>
          </a:p>
          <a:p>
            <a:endParaRPr lang="en-GB" sz="2000" dirty="0" smtClean="0">
              <a:latin typeface="Gill Sans MT" panose="020B0502020104020203" pitchFamily="34" charset="0"/>
            </a:endParaRPr>
          </a:p>
          <a:p>
            <a:endParaRPr lang="en-GB" sz="2000" dirty="0">
              <a:latin typeface="Gill Sans MT" panose="020B0502020104020203" pitchFamily="34" charset="0"/>
            </a:endParaRPr>
          </a:p>
        </p:txBody>
      </p:sp>
      <p:pic>
        <p:nvPicPr>
          <p:cNvPr id="6" name="Picture 5"/>
          <p:cNvPicPr>
            <a:picLocks noChangeAspect="1"/>
          </p:cNvPicPr>
          <p:nvPr/>
        </p:nvPicPr>
        <p:blipFill>
          <a:blip r:embed="rId4"/>
          <a:stretch>
            <a:fillRect/>
          </a:stretch>
        </p:blipFill>
        <p:spPr>
          <a:xfrm>
            <a:off x="9579288" y="350828"/>
            <a:ext cx="2620767" cy="629619"/>
          </a:xfrm>
          <a:prstGeom prst="rect">
            <a:avLst/>
          </a:prstGeom>
        </p:spPr>
      </p:pic>
      <p:pic>
        <p:nvPicPr>
          <p:cNvPr id="7" name="Picture 6"/>
          <p:cNvPicPr>
            <a:picLocks noChangeAspect="1"/>
          </p:cNvPicPr>
          <p:nvPr/>
        </p:nvPicPr>
        <p:blipFill>
          <a:blip r:embed="rId5"/>
          <a:stretch>
            <a:fillRect/>
          </a:stretch>
        </p:blipFill>
        <p:spPr>
          <a:xfrm>
            <a:off x="-1" y="6273075"/>
            <a:ext cx="12200055" cy="355734"/>
          </a:xfrm>
          <a:prstGeom prst="rect">
            <a:avLst/>
          </a:prstGeom>
        </p:spPr>
      </p:pic>
    </p:spTree>
    <p:extLst>
      <p:ext uri="{BB962C8B-B14F-4D97-AF65-F5344CB8AC3E}">
        <p14:creationId xmlns:p14="http://schemas.microsoft.com/office/powerpoint/2010/main" val="3824087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05" y="981214"/>
            <a:ext cx="6238065" cy="4990452"/>
          </a:xfrm>
          <a:prstGeom prst="rect">
            <a:avLst/>
          </a:prstGeom>
        </p:spPr>
      </p:pic>
      <p:sp>
        <p:nvSpPr>
          <p:cNvPr id="3" name="TextBox 2"/>
          <p:cNvSpPr txBox="1"/>
          <p:nvPr/>
        </p:nvSpPr>
        <p:spPr>
          <a:xfrm>
            <a:off x="6969209" y="1293341"/>
            <a:ext cx="4967415" cy="4431983"/>
          </a:xfrm>
          <a:prstGeom prst="rect">
            <a:avLst/>
          </a:prstGeom>
          <a:noFill/>
        </p:spPr>
        <p:txBody>
          <a:bodyPr wrap="square" rtlCol="0">
            <a:spAutoFit/>
          </a:bodyPr>
          <a:lstStyle/>
          <a:p>
            <a:r>
              <a:rPr lang="es-CR" sz="3400" b="1" dirty="0">
                <a:latin typeface="Gill Sans MT" panose="020B0502020104020203" pitchFamily="34" charset="0"/>
              </a:rPr>
              <a:t>Las familias promueven el desarrollo saludable de la niñez</a:t>
            </a:r>
          </a:p>
          <a:p>
            <a:endParaRPr lang="en-GB" sz="2000" dirty="0" smtClean="0">
              <a:latin typeface="Gill Sans MT" panose="020B0502020104020203" pitchFamily="34" charset="0"/>
            </a:endParaRPr>
          </a:p>
          <a:p>
            <a:r>
              <a:rPr lang="es-CR" sz="2400" dirty="0" smtClean="0">
                <a:latin typeface="Gill Sans MT" panose="020B0502020104020203" pitchFamily="34" charset="0"/>
              </a:rPr>
              <a:t>Los niños y niñas </a:t>
            </a:r>
            <a:r>
              <a:rPr lang="es-CR" sz="2400" dirty="0">
                <a:latin typeface="Gill Sans MT" panose="020B0502020104020203" pitchFamily="34" charset="0"/>
              </a:rPr>
              <a:t>no prosperan o se desarrollan de una manera saludable</a:t>
            </a:r>
            <a:endParaRPr lang="en-GB" sz="2400" dirty="0" smtClean="0">
              <a:latin typeface="Gill Sans MT" panose="020B0502020104020203" pitchFamily="34" charset="0"/>
            </a:endParaRPr>
          </a:p>
          <a:p>
            <a:endParaRPr lang="en-GB" sz="2000" dirty="0" smtClean="0">
              <a:latin typeface="Gill Sans MT" panose="020B0502020104020203" pitchFamily="34" charset="0"/>
            </a:endParaRPr>
          </a:p>
          <a:p>
            <a:pPr marL="342900" indent="-342900">
              <a:buFont typeface="Arial" panose="020B0604020202020204" pitchFamily="34" charset="0"/>
              <a:buChar char="•"/>
            </a:pPr>
            <a:r>
              <a:rPr lang="en-GB" sz="2400" dirty="0" err="1" smtClean="0">
                <a:latin typeface="Gill Sans MT" panose="020B0502020104020203" pitchFamily="34" charset="0"/>
              </a:rPr>
              <a:t>Familias</a:t>
            </a:r>
            <a:r>
              <a:rPr lang="en-GB" sz="2400" dirty="0" smtClean="0">
                <a:latin typeface="Gill Sans MT" panose="020B0502020104020203" pitchFamily="34" charset="0"/>
              </a:rPr>
              <a:t> </a:t>
            </a:r>
            <a:r>
              <a:rPr lang="en-GB" sz="2400" dirty="0" err="1" smtClean="0">
                <a:latin typeface="Gill Sans MT" panose="020B0502020104020203" pitchFamily="34" charset="0"/>
              </a:rPr>
              <a:t>disfuncionales</a:t>
            </a:r>
            <a:endParaRPr lang="en-GB" sz="2400" dirty="0" smtClean="0">
              <a:latin typeface="Gill Sans MT" panose="020B0502020104020203" pitchFamily="34" charset="0"/>
            </a:endParaRPr>
          </a:p>
          <a:p>
            <a:pPr marL="342900" indent="-342900">
              <a:buFont typeface="Arial" panose="020B0604020202020204" pitchFamily="34" charset="0"/>
              <a:buChar char="•"/>
            </a:pPr>
            <a:r>
              <a:rPr lang="en-GB" sz="2400" dirty="0" err="1" smtClean="0">
                <a:latin typeface="Gill Sans MT" panose="020B0502020104020203" pitchFamily="34" charset="0"/>
              </a:rPr>
              <a:t>Separación</a:t>
            </a:r>
            <a:r>
              <a:rPr lang="en-GB" sz="2400" dirty="0" smtClean="0">
                <a:latin typeface="Gill Sans MT" panose="020B0502020104020203" pitchFamily="34" charset="0"/>
              </a:rPr>
              <a:t> de la </a:t>
            </a:r>
            <a:r>
              <a:rPr lang="en-GB" sz="2400" dirty="0" err="1" smtClean="0">
                <a:latin typeface="Gill Sans MT" panose="020B0502020104020203" pitchFamily="34" charset="0"/>
              </a:rPr>
              <a:t>familia</a:t>
            </a:r>
            <a:endParaRPr lang="en-GB" sz="2400" dirty="0" smtClean="0">
              <a:latin typeface="Gill Sans MT" panose="020B0502020104020203" pitchFamily="34" charset="0"/>
            </a:endParaRPr>
          </a:p>
          <a:p>
            <a:pPr marL="342900" indent="-342900">
              <a:buFont typeface="Arial" panose="020B0604020202020204" pitchFamily="34" charset="0"/>
              <a:buChar char="•"/>
            </a:pPr>
            <a:r>
              <a:rPr lang="en-GB" sz="2400" dirty="0" err="1" smtClean="0">
                <a:latin typeface="Gill Sans MT" panose="020B0502020104020203" pitchFamily="34" charset="0"/>
              </a:rPr>
              <a:t>Cuidado</a:t>
            </a:r>
            <a:r>
              <a:rPr lang="en-GB" sz="2400" dirty="0" smtClean="0">
                <a:latin typeface="Gill Sans MT" panose="020B0502020104020203" pitchFamily="34" charset="0"/>
              </a:rPr>
              <a:t> </a:t>
            </a:r>
            <a:r>
              <a:rPr lang="en-GB" sz="2400" dirty="0" err="1" smtClean="0">
                <a:latin typeface="Gill Sans MT" panose="020B0502020104020203" pitchFamily="34" charset="0"/>
              </a:rPr>
              <a:t>institucional</a:t>
            </a:r>
            <a:endParaRPr lang="en-GB" sz="2400" dirty="0">
              <a:latin typeface="Gill Sans MT" panose="020B0502020104020203" pitchFamily="34" charset="0"/>
            </a:endParaRPr>
          </a:p>
          <a:p>
            <a:endParaRPr lang="en-GB" sz="2000" dirty="0">
              <a:latin typeface="Gill Sans MT" panose="020B0502020104020203" pitchFamily="34" charset="0"/>
            </a:endParaRPr>
          </a:p>
        </p:txBody>
      </p:sp>
      <p:pic>
        <p:nvPicPr>
          <p:cNvPr id="6" name="Picture 5"/>
          <p:cNvPicPr>
            <a:picLocks noChangeAspect="1"/>
          </p:cNvPicPr>
          <p:nvPr/>
        </p:nvPicPr>
        <p:blipFill>
          <a:blip r:embed="rId4"/>
          <a:stretch>
            <a:fillRect/>
          </a:stretch>
        </p:blipFill>
        <p:spPr>
          <a:xfrm>
            <a:off x="9579288" y="350828"/>
            <a:ext cx="2620767" cy="629619"/>
          </a:xfrm>
          <a:prstGeom prst="rect">
            <a:avLst/>
          </a:prstGeom>
        </p:spPr>
      </p:pic>
      <p:pic>
        <p:nvPicPr>
          <p:cNvPr id="7" name="Picture 6"/>
          <p:cNvPicPr>
            <a:picLocks noChangeAspect="1"/>
          </p:cNvPicPr>
          <p:nvPr/>
        </p:nvPicPr>
        <p:blipFill>
          <a:blip r:embed="rId5"/>
          <a:stretch>
            <a:fillRect/>
          </a:stretch>
        </p:blipFill>
        <p:spPr>
          <a:xfrm>
            <a:off x="-1" y="6273075"/>
            <a:ext cx="12200055" cy="355734"/>
          </a:xfrm>
          <a:prstGeom prst="rect">
            <a:avLst/>
          </a:prstGeom>
        </p:spPr>
      </p:pic>
    </p:spTree>
    <p:extLst>
      <p:ext uri="{BB962C8B-B14F-4D97-AF65-F5344CB8AC3E}">
        <p14:creationId xmlns:p14="http://schemas.microsoft.com/office/powerpoint/2010/main" val="2853877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 y="0"/>
            <a:ext cx="12190195" cy="6859016"/>
          </a:xfrm>
          <a:prstGeom prst="rect">
            <a:avLst/>
          </a:prstGeom>
        </p:spPr>
      </p:pic>
      <p:sp>
        <p:nvSpPr>
          <p:cNvPr id="2" name="TextBox 1"/>
          <p:cNvSpPr txBox="1"/>
          <p:nvPr/>
        </p:nvSpPr>
        <p:spPr>
          <a:xfrm>
            <a:off x="2579578" y="4947120"/>
            <a:ext cx="7034646" cy="1938992"/>
          </a:xfrm>
          <a:prstGeom prst="rect">
            <a:avLst/>
          </a:prstGeom>
          <a:noFill/>
        </p:spPr>
        <p:txBody>
          <a:bodyPr wrap="square" rtlCol="0">
            <a:spAutoFit/>
          </a:bodyPr>
          <a:lstStyle/>
          <a:p>
            <a:pPr algn="ctr"/>
            <a:r>
              <a:rPr lang="en-GB" sz="6000" dirty="0" err="1" smtClean="0">
                <a:latin typeface="Gill Sans MT" panose="020B0502020104020203" pitchFamily="34" charset="0"/>
              </a:rPr>
              <a:t>Ser</a:t>
            </a:r>
            <a:r>
              <a:rPr lang="en-GB" sz="6000" dirty="0" smtClean="0">
                <a:latin typeface="Gill Sans MT" panose="020B0502020104020203" pitchFamily="34" charset="0"/>
              </a:rPr>
              <a:t> </a:t>
            </a:r>
            <a:r>
              <a:rPr lang="en-GB" sz="6000" dirty="0" err="1" smtClean="0">
                <a:latin typeface="Gill Sans MT" panose="020B0502020104020203" pitchFamily="34" charset="0"/>
              </a:rPr>
              <a:t>familia</a:t>
            </a:r>
            <a:endParaRPr lang="en-GB" sz="6000" dirty="0" smtClean="0">
              <a:latin typeface="Gill Sans MT" panose="020B0502020104020203" pitchFamily="34" charset="0"/>
            </a:endParaRPr>
          </a:p>
          <a:p>
            <a:pPr algn="ctr"/>
            <a:r>
              <a:rPr lang="en-GB" sz="6000" dirty="0" smtClean="0">
                <a:latin typeface="Gill Sans MT" panose="020B0502020104020203" pitchFamily="34" charset="0"/>
              </a:rPr>
              <a:t>2</a:t>
            </a:r>
            <a:endParaRPr lang="en-GB" sz="6000" dirty="0">
              <a:latin typeface="Gill Sans MT" panose="020B0502020104020203"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1013" y="284753"/>
            <a:ext cx="1545795" cy="663076"/>
          </a:xfrm>
          <a:prstGeom prst="rect">
            <a:avLst/>
          </a:prstGeom>
        </p:spPr>
      </p:pic>
    </p:spTree>
    <p:extLst>
      <p:ext uri="{BB962C8B-B14F-4D97-AF65-F5344CB8AC3E}">
        <p14:creationId xmlns:p14="http://schemas.microsoft.com/office/powerpoint/2010/main" val="370413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971</TotalTime>
  <Words>961</Words>
  <Application>Microsoft Office PowerPoint</Application>
  <PresentationFormat>Panorámica</PresentationFormat>
  <Paragraphs>155</Paragraphs>
  <Slides>24</Slides>
  <Notes>22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Arial</vt:lpstr>
      <vt:lpstr>Calibri</vt:lpstr>
      <vt:lpstr>Calibri Light</vt:lpstr>
      <vt:lpstr>Gill Sans MT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Dubock</dc:creator>
  <cp:lastModifiedBy>Admin</cp:lastModifiedBy>
  <cp:revision>67</cp:revision>
  <dcterms:created xsi:type="dcterms:W3CDTF">2017-01-19T16:42:17Z</dcterms:created>
  <dcterms:modified xsi:type="dcterms:W3CDTF">2017-10-19T16:15:49Z</dcterms:modified>
</cp:coreProperties>
</file>